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9" r:id="rId5"/>
  </p:sldMasterIdLst>
  <p:notesMasterIdLst>
    <p:notesMasterId r:id="rId39"/>
  </p:notesMasterIdLst>
  <p:sldIdLst>
    <p:sldId id="256" r:id="rId6"/>
    <p:sldId id="291" r:id="rId7"/>
    <p:sldId id="290" r:id="rId8"/>
    <p:sldId id="257" r:id="rId9"/>
    <p:sldId id="258" r:id="rId10"/>
    <p:sldId id="284" r:id="rId11"/>
    <p:sldId id="285" r:id="rId12"/>
    <p:sldId id="286" r:id="rId13"/>
    <p:sldId id="259" r:id="rId14"/>
    <p:sldId id="260" r:id="rId15"/>
    <p:sldId id="293" r:id="rId16"/>
    <p:sldId id="261" r:id="rId17"/>
    <p:sldId id="277" r:id="rId18"/>
    <p:sldId id="262" r:id="rId19"/>
    <p:sldId id="263" r:id="rId20"/>
    <p:sldId id="294" r:id="rId21"/>
    <p:sldId id="264" r:id="rId22"/>
    <p:sldId id="266" r:id="rId23"/>
    <p:sldId id="267" r:id="rId24"/>
    <p:sldId id="268" r:id="rId25"/>
    <p:sldId id="292" r:id="rId26"/>
    <p:sldId id="271" r:id="rId27"/>
    <p:sldId id="272" r:id="rId28"/>
    <p:sldId id="274" r:id="rId29"/>
    <p:sldId id="275" r:id="rId30"/>
    <p:sldId id="273" r:id="rId31"/>
    <p:sldId id="276" r:id="rId32"/>
    <p:sldId id="278" r:id="rId33"/>
    <p:sldId id="279" r:id="rId34"/>
    <p:sldId id="280" r:id="rId35"/>
    <p:sldId id="281" r:id="rId36"/>
    <p:sldId id="282" r:id="rId37"/>
    <p:sldId id="283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Gill Sans" panose="020B0604020202020204" charset="0"/>
      <p:regular r:id="rId44"/>
      <p:bold r:id="rId45"/>
    </p:embeddedFont>
    <p:embeddedFont>
      <p:font typeface="Quattrocento Sans" panose="020B0604020202020204" charset="0"/>
      <p:regular r:id="rId46"/>
      <p:bold r:id="rId47"/>
      <p:italic r:id="rId48"/>
      <p:boldItalic r:id="rId49"/>
    </p:embeddedFont>
    <p:embeddedFont>
      <p:font typeface="Montserrat" panose="020B0604020202020204" charset="-18"/>
      <p:regular r:id="rId50"/>
      <p:bold r:id="rId51"/>
      <p:italic r:id="rId52"/>
      <p:boldItalic r:id="rId53"/>
    </p:embeddedFont>
    <p:embeddedFont>
      <p:font typeface="Poppins" panose="020B0604020202020204" charset="-18"/>
      <p:regular r:id="rId54"/>
      <p:bold r:id="rId55"/>
      <p:italic r:id="rId56"/>
      <p:boldItalic r:id="rId57"/>
    </p:embeddedFont>
    <p:embeddedFont>
      <p:font typeface="Roboto" panose="020B0604020202020204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2" roundtripDataSignature="AMtx7mj0XcEez6SH1hieUc2WBZ5+pzzz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238269-73A8-42B3-ABD6-F37772ACA6EB}">
  <a:tblStyle styleId="{8C238269-73A8-42B3-ABD6-F37772ACA6E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EE23394-927D-4B36-9371-302FCE36DFAA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dk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/>
    <p:restoredTop sz="94698"/>
  </p:normalViewPr>
  <p:slideViewPr>
    <p:cSldViewPr snapToGrid="0">
      <p:cViewPr varScale="1">
        <p:scale>
          <a:sx n="52" d="100"/>
          <a:sy n="52" d="100"/>
        </p:scale>
        <p:origin x="4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22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20" Type="http://schemas.openxmlformats.org/officeDocument/2006/relationships/slide" Target="slides/slide15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845856939107918E-2"/>
          <c:y val="6.8596283962451876E-2"/>
          <c:w val="0.87273478941024929"/>
          <c:h val="0.692895867816852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Średnia cena RDN (PLN/MWh)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884.68</c:v>
                </c:pt>
                <c:pt idx="1">
                  <c:v>550.92999999999995</c:v>
                </c:pt>
                <c:pt idx="2">
                  <c:v>496.88</c:v>
                </c:pt>
                <c:pt idx="3">
                  <c:v>350.58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E0-451D-BCE2-3D22F09626D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67498464"/>
        <c:axId val="667498944"/>
      </c:barChart>
      <c:catAx>
        <c:axId val="66749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67498944"/>
        <c:crosses val="autoZero"/>
        <c:auto val="1"/>
        <c:lblAlgn val="ctr"/>
        <c:lblOffset val="100"/>
        <c:noMultiLvlLbl val="0"/>
      </c:catAx>
      <c:valAx>
        <c:axId val="66749894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67498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845856939107918E-2"/>
          <c:y val="6.8596283962451876E-2"/>
          <c:w val="0.87273478941024929"/>
          <c:h val="0.692895867816852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Średnia cena dystrybucji (PLN/MWh)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293</c:v>
                </c:pt>
                <c:pt idx="1">
                  <c:v>423</c:v>
                </c:pt>
                <c:pt idx="2">
                  <c:v>459</c:v>
                </c:pt>
                <c:pt idx="3">
                  <c:v>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96-0645-8099-6AD277EB3D4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67498464"/>
        <c:axId val="667498944"/>
      </c:barChart>
      <c:catAx>
        <c:axId val="66749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67498944"/>
        <c:crosses val="autoZero"/>
        <c:auto val="1"/>
        <c:lblAlgn val="ctr"/>
        <c:lblOffset val="100"/>
        <c:noMultiLvlLbl val="0"/>
      </c:catAx>
      <c:valAx>
        <c:axId val="66749894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67498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39.png"/><Relationship Id="rId6" Type="http://schemas.openxmlformats.org/officeDocument/2006/relationships/image" Target="../media/image45.svg"/><Relationship Id="rId5" Type="http://schemas.openxmlformats.org/officeDocument/2006/relationships/image" Target="../media/image41.png"/><Relationship Id="rId4" Type="http://schemas.openxmlformats.org/officeDocument/2006/relationships/image" Target="../media/image4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39.png"/><Relationship Id="rId6" Type="http://schemas.openxmlformats.org/officeDocument/2006/relationships/image" Target="../media/image45.svg"/><Relationship Id="rId5" Type="http://schemas.openxmlformats.org/officeDocument/2006/relationships/image" Target="../media/image41.png"/><Relationship Id="rId4" Type="http://schemas.openxmlformats.org/officeDocument/2006/relationships/image" Target="../media/image4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879F6B-8795-49CE-AA74-ED64406D47C0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82B145-5B1D-4A1B-91FD-23555C8113AE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l-PL" sz="2800"/>
            <a:t>Zakup z umowy kompleksowej</a:t>
          </a:r>
          <a:endParaRPr lang="en-US" sz="2800"/>
        </a:p>
      </dgm:t>
    </dgm:pt>
    <dgm:pt modelId="{09BE3989-53F4-45A0-A4CC-C163E6A51AFE}" type="parTrans" cxnId="{CFE18298-2F27-4728-8D27-12EE924B9158}">
      <dgm:prSet/>
      <dgm:spPr/>
      <dgm:t>
        <a:bodyPr/>
        <a:lstStyle/>
        <a:p>
          <a:endParaRPr lang="en-US"/>
        </a:p>
      </dgm:t>
    </dgm:pt>
    <dgm:pt modelId="{6C6A2D45-B228-48C6-8784-270FD123CB8E}" type="sibTrans" cxnId="{CFE18298-2F27-4728-8D27-12EE924B9158}">
      <dgm:prSet/>
      <dgm:spPr/>
      <dgm:t>
        <a:bodyPr/>
        <a:lstStyle/>
        <a:p>
          <a:endParaRPr lang="en-US"/>
        </a:p>
      </dgm:t>
    </dgm:pt>
    <dgm:pt modelId="{3E718B62-CADE-4B83-BBE0-0D93F07EB1B2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l-PL" sz="2800"/>
            <a:t>Grupa zakupowa </a:t>
          </a:r>
          <a:endParaRPr lang="en-US" sz="2800"/>
        </a:p>
      </dgm:t>
    </dgm:pt>
    <dgm:pt modelId="{C6B92BE2-C36D-43EB-9496-88F7174E8158}" type="parTrans" cxnId="{B7C5E933-CC84-4E99-B2B6-7F658B214FC3}">
      <dgm:prSet/>
      <dgm:spPr/>
      <dgm:t>
        <a:bodyPr/>
        <a:lstStyle/>
        <a:p>
          <a:endParaRPr lang="en-US"/>
        </a:p>
      </dgm:t>
    </dgm:pt>
    <dgm:pt modelId="{AD929D1D-0939-4828-9332-6CCD1FB39072}" type="sibTrans" cxnId="{B7C5E933-CC84-4E99-B2B6-7F658B214FC3}">
      <dgm:prSet/>
      <dgm:spPr/>
      <dgm:t>
        <a:bodyPr/>
        <a:lstStyle/>
        <a:p>
          <a:endParaRPr lang="en-US"/>
        </a:p>
      </dgm:t>
    </dgm:pt>
    <dgm:pt modelId="{4C4E881E-695C-487A-A782-628F9817011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2000" dirty="0"/>
            <a:t>stała cena </a:t>
          </a:r>
          <a:endParaRPr lang="en-US" sz="2000" dirty="0"/>
        </a:p>
      </dgm:t>
    </dgm:pt>
    <dgm:pt modelId="{4A3DE698-69BA-4CC5-9C95-8D9CBA9DD168}" type="parTrans" cxnId="{0ED3C16E-16E9-46D3-9B0B-42AF1AFA4068}">
      <dgm:prSet/>
      <dgm:spPr/>
      <dgm:t>
        <a:bodyPr/>
        <a:lstStyle/>
        <a:p>
          <a:endParaRPr lang="en-US"/>
        </a:p>
      </dgm:t>
    </dgm:pt>
    <dgm:pt modelId="{9A13F5C0-5330-4FD9-98C2-62A89295FE90}" type="sibTrans" cxnId="{0ED3C16E-16E9-46D3-9B0B-42AF1AFA4068}">
      <dgm:prSet/>
      <dgm:spPr/>
      <dgm:t>
        <a:bodyPr/>
        <a:lstStyle/>
        <a:p>
          <a:endParaRPr lang="en-US"/>
        </a:p>
      </dgm:t>
    </dgm:pt>
    <dgm:pt modelId="{C2C3056C-C987-45D7-972F-78A3B632EA3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2000" dirty="0"/>
            <a:t>cena dynamiczna</a:t>
          </a:r>
          <a:endParaRPr lang="en-US" sz="2000" dirty="0"/>
        </a:p>
      </dgm:t>
    </dgm:pt>
    <dgm:pt modelId="{07747EBF-C351-4465-B917-AB7E97618989}" type="parTrans" cxnId="{687D7F95-54F0-4694-9A72-BAB4D57746BC}">
      <dgm:prSet/>
      <dgm:spPr/>
      <dgm:t>
        <a:bodyPr/>
        <a:lstStyle/>
        <a:p>
          <a:endParaRPr lang="en-US"/>
        </a:p>
      </dgm:t>
    </dgm:pt>
    <dgm:pt modelId="{E3232F4C-3CF7-4297-8146-6F2AFE1537A3}" type="sibTrans" cxnId="{687D7F95-54F0-4694-9A72-BAB4D57746BC}">
      <dgm:prSet/>
      <dgm:spPr/>
      <dgm:t>
        <a:bodyPr/>
        <a:lstStyle/>
        <a:p>
          <a:endParaRPr lang="en-US"/>
        </a:p>
      </dgm:t>
    </dgm:pt>
    <dgm:pt modelId="{78EAC7E5-190F-44E5-B3CB-BF79019C39D5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l-PL" sz="2800"/>
            <a:t>Zakup energii w transzach</a:t>
          </a:r>
          <a:endParaRPr lang="en-US" sz="2800"/>
        </a:p>
      </dgm:t>
    </dgm:pt>
    <dgm:pt modelId="{6B9C1744-9C7C-41CA-A61E-3E2647A5D0A2}" type="parTrans" cxnId="{44E2089E-6331-461E-9A7C-67635BDC0C89}">
      <dgm:prSet/>
      <dgm:spPr/>
      <dgm:t>
        <a:bodyPr/>
        <a:lstStyle/>
        <a:p>
          <a:endParaRPr lang="en-US"/>
        </a:p>
      </dgm:t>
    </dgm:pt>
    <dgm:pt modelId="{AE9D8FD0-4E4C-44D1-9D10-D0739AA9457E}" type="sibTrans" cxnId="{44E2089E-6331-461E-9A7C-67635BDC0C89}">
      <dgm:prSet/>
      <dgm:spPr/>
      <dgm:t>
        <a:bodyPr/>
        <a:lstStyle/>
        <a:p>
          <a:endParaRPr lang="en-US"/>
        </a:p>
      </dgm:t>
    </dgm:pt>
    <dgm:pt modelId="{C70FBFD3-D55C-4C68-B95D-DC111F885F0E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l-PL" sz="2800" b="1" u="sng" dirty="0"/>
            <a:t>Społeczności energetyczne</a:t>
          </a:r>
          <a:endParaRPr lang="en-US" sz="2800" dirty="0"/>
        </a:p>
      </dgm:t>
    </dgm:pt>
    <dgm:pt modelId="{81630E35-88C5-4490-B7FB-5D82341E61F0}" type="parTrans" cxnId="{A349E507-AF4E-41B0-8691-276448F02434}">
      <dgm:prSet/>
      <dgm:spPr/>
      <dgm:t>
        <a:bodyPr/>
        <a:lstStyle/>
        <a:p>
          <a:endParaRPr lang="en-US"/>
        </a:p>
      </dgm:t>
    </dgm:pt>
    <dgm:pt modelId="{04359A23-D8A7-4B02-9109-B3C01C50FEA3}" type="sibTrans" cxnId="{A349E507-AF4E-41B0-8691-276448F02434}">
      <dgm:prSet/>
      <dgm:spPr/>
      <dgm:t>
        <a:bodyPr/>
        <a:lstStyle/>
        <a:p>
          <a:endParaRPr lang="en-US"/>
        </a:p>
      </dgm:t>
    </dgm:pt>
    <dgm:pt modelId="{380FF789-CD59-4CB2-BC15-21C0C904B7B5}" type="pres">
      <dgm:prSet presAssocID="{75879F6B-8795-49CE-AA74-ED64406D47C0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57908AA-2E76-48B3-840A-9BBA31060560}" type="pres">
      <dgm:prSet presAssocID="{F682B145-5B1D-4A1B-91FD-23555C8113AE}" presName="compNode" presStyleCnt="0"/>
      <dgm:spPr/>
    </dgm:pt>
    <dgm:pt modelId="{C0C08D2A-A8F1-41A6-8A27-4DAE2E4FEE18}" type="pres">
      <dgm:prSet presAssocID="{F682B145-5B1D-4A1B-91FD-23555C8113A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01F83CFB-6A38-4F49-848D-AC9D536E59AA}" type="pres">
      <dgm:prSet presAssocID="{F682B145-5B1D-4A1B-91FD-23555C8113AE}" presName="iconSpace" presStyleCnt="0"/>
      <dgm:spPr/>
    </dgm:pt>
    <dgm:pt modelId="{72E8E41A-0912-43BF-8B7D-2679E36C1330}" type="pres">
      <dgm:prSet presAssocID="{F682B145-5B1D-4A1B-91FD-23555C8113AE}" presName="parTx" presStyleLbl="revTx" presStyleIdx="0" presStyleCnt="8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2BFF77D4-4820-40B6-8F43-3BD9554F1AD0}" type="pres">
      <dgm:prSet presAssocID="{F682B145-5B1D-4A1B-91FD-23555C8113AE}" presName="txSpace" presStyleCnt="0"/>
      <dgm:spPr/>
    </dgm:pt>
    <dgm:pt modelId="{368DB67F-886F-4B94-B674-93FAC08F528C}" type="pres">
      <dgm:prSet presAssocID="{F682B145-5B1D-4A1B-91FD-23555C8113AE}" presName="desTx" presStyleLbl="revTx" presStyleIdx="1" presStyleCnt="8">
        <dgm:presLayoutVars/>
      </dgm:prSet>
      <dgm:spPr/>
    </dgm:pt>
    <dgm:pt modelId="{F2B275AC-1977-4A3D-89A0-AFA307CC2C2D}" type="pres">
      <dgm:prSet presAssocID="{6C6A2D45-B228-48C6-8784-270FD123CB8E}" presName="sibTrans" presStyleCnt="0"/>
      <dgm:spPr/>
    </dgm:pt>
    <dgm:pt modelId="{2FDD9145-1E99-434D-9B9E-1AB2791696A7}" type="pres">
      <dgm:prSet presAssocID="{3E718B62-CADE-4B83-BBE0-0D93F07EB1B2}" presName="compNode" presStyleCnt="0"/>
      <dgm:spPr/>
    </dgm:pt>
    <dgm:pt modelId="{94A2CCB6-FADC-466B-ACA1-7DF065BA638C}" type="pres">
      <dgm:prSet presAssocID="{3E718B62-CADE-4B83-BBE0-0D93F07EB1B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eniądze"/>
        </a:ext>
      </dgm:extLst>
    </dgm:pt>
    <dgm:pt modelId="{56CF81B5-131D-475A-B1A1-780CA28EC7A4}" type="pres">
      <dgm:prSet presAssocID="{3E718B62-CADE-4B83-BBE0-0D93F07EB1B2}" presName="iconSpace" presStyleCnt="0"/>
      <dgm:spPr/>
    </dgm:pt>
    <dgm:pt modelId="{4F700CED-70D7-43CD-863F-E1A3F1D2159E}" type="pres">
      <dgm:prSet presAssocID="{3E718B62-CADE-4B83-BBE0-0D93F07EB1B2}" presName="parTx" presStyleLbl="revTx" presStyleIdx="2" presStyleCnt="8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E050993A-B92E-409D-9600-23B8B0AC942C}" type="pres">
      <dgm:prSet presAssocID="{3E718B62-CADE-4B83-BBE0-0D93F07EB1B2}" presName="txSpace" presStyleCnt="0"/>
      <dgm:spPr/>
    </dgm:pt>
    <dgm:pt modelId="{517859FE-69EA-41BB-B401-E7176D0A5BF7}" type="pres">
      <dgm:prSet presAssocID="{3E718B62-CADE-4B83-BBE0-0D93F07EB1B2}" presName="desTx" presStyleLbl="revTx" presStyleIdx="3" presStyleCnt="8">
        <dgm:presLayoutVars/>
      </dgm:prSet>
      <dgm:spPr/>
      <dgm:t>
        <a:bodyPr/>
        <a:lstStyle/>
        <a:p>
          <a:endParaRPr lang="pl-PL"/>
        </a:p>
      </dgm:t>
    </dgm:pt>
    <dgm:pt modelId="{06D8BCDF-4B99-4188-9B20-A938ACE30F11}" type="pres">
      <dgm:prSet presAssocID="{AD929D1D-0939-4828-9332-6CCD1FB39072}" presName="sibTrans" presStyleCnt="0"/>
      <dgm:spPr/>
    </dgm:pt>
    <dgm:pt modelId="{1468A9AA-CA74-440C-BF5A-D86811C35395}" type="pres">
      <dgm:prSet presAssocID="{78EAC7E5-190F-44E5-B3CB-BF79019C39D5}" presName="compNode" presStyleCnt="0"/>
      <dgm:spPr/>
    </dgm:pt>
    <dgm:pt modelId="{EDC98E40-66DE-437B-A25B-324F963831C2}" type="pres">
      <dgm:prSet presAssocID="{78EAC7E5-190F-44E5-B3CB-BF79019C39D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opping cart"/>
        </a:ext>
      </dgm:extLst>
    </dgm:pt>
    <dgm:pt modelId="{C1041E24-3ABD-448F-BA8F-D6FDE2914015}" type="pres">
      <dgm:prSet presAssocID="{78EAC7E5-190F-44E5-B3CB-BF79019C39D5}" presName="iconSpace" presStyleCnt="0"/>
      <dgm:spPr/>
    </dgm:pt>
    <dgm:pt modelId="{109245C7-3113-47DA-9248-436EB475D6BC}" type="pres">
      <dgm:prSet presAssocID="{78EAC7E5-190F-44E5-B3CB-BF79019C39D5}" presName="parTx" presStyleLbl="revTx" presStyleIdx="4" presStyleCnt="8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D3B614C6-BA2E-41A8-9469-410C466B86E8}" type="pres">
      <dgm:prSet presAssocID="{78EAC7E5-190F-44E5-B3CB-BF79019C39D5}" presName="txSpace" presStyleCnt="0"/>
      <dgm:spPr/>
    </dgm:pt>
    <dgm:pt modelId="{87D794F2-0B72-48BB-93A4-73F2F23237EF}" type="pres">
      <dgm:prSet presAssocID="{78EAC7E5-190F-44E5-B3CB-BF79019C39D5}" presName="desTx" presStyleLbl="revTx" presStyleIdx="5" presStyleCnt="8">
        <dgm:presLayoutVars/>
      </dgm:prSet>
      <dgm:spPr/>
    </dgm:pt>
    <dgm:pt modelId="{1239ED82-8B82-4FCC-8CA1-7DEC8871E3F5}" type="pres">
      <dgm:prSet presAssocID="{AE9D8FD0-4E4C-44D1-9D10-D0739AA9457E}" presName="sibTrans" presStyleCnt="0"/>
      <dgm:spPr/>
    </dgm:pt>
    <dgm:pt modelId="{02F263A8-2247-45BF-AB0B-CD625A41330F}" type="pres">
      <dgm:prSet presAssocID="{C70FBFD3-D55C-4C68-B95D-DC111F885F0E}" presName="compNode" presStyleCnt="0"/>
      <dgm:spPr/>
    </dgm:pt>
    <dgm:pt modelId="{531538AA-EBB4-4E57-B12E-41D7EDC60242}" type="pres">
      <dgm:prSet presAssocID="{C70FBFD3-D55C-4C68-B95D-DC111F885F0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upa"/>
        </a:ext>
      </dgm:extLst>
    </dgm:pt>
    <dgm:pt modelId="{04ACCE6B-E63C-49A7-ACB1-77B2909D7340}" type="pres">
      <dgm:prSet presAssocID="{C70FBFD3-D55C-4C68-B95D-DC111F885F0E}" presName="iconSpace" presStyleCnt="0"/>
      <dgm:spPr/>
    </dgm:pt>
    <dgm:pt modelId="{455EC247-F2BE-4E78-84EF-A2D6C488CE27}" type="pres">
      <dgm:prSet presAssocID="{C70FBFD3-D55C-4C68-B95D-DC111F885F0E}" presName="parTx" presStyleLbl="revTx" presStyleIdx="6" presStyleCnt="8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7FB2C84B-644A-42FD-9987-2AC3555276B9}" type="pres">
      <dgm:prSet presAssocID="{C70FBFD3-D55C-4C68-B95D-DC111F885F0E}" presName="txSpace" presStyleCnt="0"/>
      <dgm:spPr/>
    </dgm:pt>
    <dgm:pt modelId="{A3A37452-681A-4C62-9BBB-93CBB74DDF4B}" type="pres">
      <dgm:prSet presAssocID="{C70FBFD3-D55C-4C68-B95D-DC111F885F0E}" presName="desTx" presStyleLbl="revTx" presStyleIdx="7" presStyleCnt="8">
        <dgm:presLayoutVars/>
      </dgm:prSet>
      <dgm:spPr/>
    </dgm:pt>
  </dgm:ptLst>
  <dgm:cxnLst>
    <dgm:cxn modelId="{D7A687FD-0430-452F-B72A-7EFC73805C0A}" type="presOf" srcId="{C70FBFD3-D55C-4C68-B95D-DC111F885F0E}" destId="{455EC247-F2BE-4E78-84EF-A2D6C488CE27}" srcOrd="0" destOrd="0" presId="urn:microsoft.com/office/officeart/2018/5/layout/CenteredIconLabelDescriptionList"/>
    <dgm:cxn modelId="{338067C3-F4A8-478A-9243-7FBA8A404F56}" type="presOf" srcId="{3E718B62-CADE-4B83-BBE0-0D93F07EB1B2}" destId="{4F700CED-70D7-43CD-863F-E1A3F1D2159E}" srcOrd="0" destOrd="0" presId="urn:microsoft.com/office/officeart/2018/5/layout/CenteredIconLabelDescriptionList"/>
    <dgm:cxn modelId="{2AAC3518-B55D-40F5-9A6E-5F6A8CE5CD4B}" type="presOf" srcId="{78EAC7E5-190F-44E5-B3CB-BF79019C39D5}" destId="{109245C7-3113-47DA-9248-436EB475D6BC}" srcOrd="0" destOrd="0" presId="urn:microsoft.com/office/officeart/2018/5/layout/CenteredIconLabelDescriptionList"/>
    <dgm:cxn modelId="{D3FD4B6F-5DB7-48E6-B27B-56BF8A48ED12}" type="presOf" srcId="{75879F6B-8795-49CE-AA74-ED64406D47C0}" destId="{380FF789-CD59-4CB2-BC15-21C0C904B7B5}" srcOrd="0" destOrd="0" presId="urn:microsoft.com/office/officeart/2018/5/layout/CenteredIconLabelDescriptionList"/>
    <dgm:cxn modelId="{D656E833-1EE2-4E4F-B11F-CD317DBDEB08}" type="presOf" srcId="{C2C3056C-C987-45D7-972F-78A3B632EA35}" destId="{517859FE-69EA-41BB-B401-E7176D0A5BF7}" srcOrd="0" destOrd="1" presId="urn:microsoft.com/office/officeart/2018/5/layout/CenteredIconLabelDescriptionList"/>
    <dgm:cxn modelId="{0ED3C16E-16E9-46D3-9B0B-42AF1AFA4068}" srcId="{3E718B62-CADE-4B83-BBE0-0D93F07EB1B2}" destId="{4C4E881E-695C-487A-A782-628F98170116}" srcOrd="0" destOrd="0" parTransId="{4A3DE698-69BA-4CC5-9C95-8D9CBA9DD168}" sibTransId="{9A13F5C0-5330-4FD9-98C2-62A89295FE90}"/>
    <dgm:cxn modelId="{B7C5E933-CC84-4E99-B2B6-7F658B214FC3}" srcId="{75879F6B-8795-49CE-AA74-ED64406D47C0}" destId="{3E718B62-CADE-4B83-BBE0-0D93F07EB1B2}" srcOrd="1" destOrd="0" parTransId="{C6B92BE2-C36D-43EB-9496-88F7174E8158}" sibTransId="{AD929D1D-0939-4828-9332-6CCD1FB39072}"/>
    <dgm:cxn modelId="{44E2089E-6331-461E-9A7C-67635BDC0C89}" srcId="{75879F6B-8795-49CE-AA74-ED64406D47C0}" destId="{78EAC7E5-190F-44E5-B3CB-BF79019C39D5}" srcOrd="2" destOrd="0" parTransId="{6B9C1744-9C7C-41CA-A61E-3E2647A5D0A2}" sibTransId="{AE9D8FD0-4E4C-44D1-9D10-D0739AA9457E}"/>
    <dgm:cxn modelId="{A38E7563-AAC4-40D2-9105-BA632A8CE0BA}" type="presOf" srcId="{F682B145-5B1D-4A1B-91FD-23555C8113AE}" destId="{72E8E41A-0912-43BF-8B7D-2679E36C1330}" srcOrd="0" destOrd="0" presId="urn:microsoft.com/office/officeart/2018/5/layout/CenteredIconLabelDescriptionList"/>
    <dgm:cxn modelId="{A0EC6AC3-7C0A-4FC7-8401-182E2BB992E8}" type="presOf" srcId="{4C4E881E-695C-487A-A782-628F98170116}" destId="{517859FE-69EA-41BB-B401-E7176D0A5BF7}" srcOrd="0" destOrd="0" presId="urn:microsoft.com/office/officeart/2018/5/layout/CenteredIconLabelDescriptionList"/>
    <dgm:cxn modelId="{687D7F95-54F0-4694-9A72-BAB4D57746BC}" srcId="{3E718B62-CADE-4B83-BBE0-0D93F07EB1B2}" destId="{C2C3056C-C987-45D7-972F-78A3B632EA35}" srcOrd="1" destOrd="0" parTransId="{07747EBF-C351-4465-B917-AB7E97618989}" sibTransId="{E3232F4C-3CF7-4297-8146-6F2AFE1537A3}"/>
    <dgm:cxn modelId="{CFE18298-2F27-4728-8D27-12EE924B9158}" srcId="{75879F6B-8795-49CE-AA74-ED64406D47C0}" destId="{F682B145-5B1D-4A1B-91FD-23555C8113AE}" srcOrd="0" destOrd="0" parTransId="{09BE3989-53F4-45A0-A4CC-C163E6A51AFE}" sibTransId="{6C6A2D45-B228-48C6-8784-270FD123CB8E}"/>
    <dgm:cxn modelId="{A349E507-AF4E-41B0-8691-276448F02434}" srcId="{75879F6B-8795-49CE-AA74-ED64406D47C0}" destId="{C70FBFD3-D55C-4C68-B95D-DC111F885F0E}" srcOrd="3" destOrd="0" parTransId="{81630E35-88C5-4490-B7FB-5D82341E61F0}" sibTransId="{04359A23-D8A7-4B02-9109-B3C01C50FEA3}"/>
    <dgm:cxn modelId="{09FF32AB-3C47-4EC5-A38C-071961C2B7B2}" type="presParOf" srcId="{380FF789-CD59-4CB2-BC15-21C0C904B7B5}" destId="{B57908AA-2E76-48B3-840A-9BBA31060560}" srcOrd="0" destOrd="0" presId="urn:microsoft.com/office/officeart/2018/5/layout/CenteredIconLabelDescriptionList"/>
    <dgm:cxn modelId="{CE502F26-9DDB-49BF-BE64-743FCDD6405D}" type="presParOf" srcId="{B57908AA-2E76-48B3-840A-9BBA31060560}" destId="{C0C08D2A-A8F1-41A6-8A27-4DAE2E4FEE18}" srcOrd="0" destOrd="0" presId="urn:microsoft.com/office/officeart/2018/5/layout/CenteredIconLabelDescriptionList"/>
    <dgm:cxn modelId="{EF5EF462-8F14-4161-B238-A44C7CE59AB0}" type="presParOf" srcId="{B57908AA-2E76-48B3-840A-9BBA31060560}" destId="{01F83CFB-6A38-4F49-848D-AC9D536E59AA}" srcOrd="1" destOrd="0" presId="urn:microsoft.com/office/officeart/2018/5/layout/CenteredIconLabelDescriptionList"/>
    <dgm:cxn modelId="{9A1A1A9A-8C00-41A2-902F-1DD0B5265B4D}" type="presParOf" srcId="{B57908AA-2E76-48B3-840A-9BBA31060560}" destId="{72E8E41A-0912-43BF-8B7D-2679E36C1330}" srcOrd="2" destOrd="0" presId="urn:microsoft.com/office/officeart/2018/5/layout/CenteredIconLabelDescriptionList"/>
    <dgm:cxn modelId="{40BBF878-3D36-47F7-A8ED-1A65C5FFAEFB}" type="presParOf" srcId="{B57908AA-2E76-48B3-840A-9BBA31060560}" destId="{2BFF77D4-4820-40B6-8F43-3BD9554F1AD0}" srcOrd="3" destOrd="0" presId="urn:microsoft.com/office/officeart/2018/5/layout/CenteredIconLabelDescriptionList"/>
    <dgm:cxn modelId="{DCF6750B-BFD9-4BC0-8BDE-71FAB4BB4D1D}" type="presParOf" srcId="{B57908AA-2E76-48B3-840A-9BBA31060560}" destId="{368DB67F-886F-4B94-B674-93FAC08F528C}" srcOrd="4" destOrd="0" presId="urn:microsoft.com/office/officeart/2018/5/layout/CenteredIconLabelDescriptionList"/>
    <dgm:cxn modelId="{DFEC6ABB-F65A-403C-90E2-3BAB28BDA9CA}" type="presParOf" srcId="{380FF789-CD59-4CB2-BC15-21C0C904B7B5}" destId="{F2B275AC-1977-4A3D-89A0-AFA307CC2C2D}" srcOrd="1" destOrd="0" presId="urn:microsoft.com/office/officeart/2018/5/layout/CenteredIconLabelDescriptionList"/>
    <dgm:cxn modelId="{B756C5F5-EFDA-4840-9393-7F6F02DF8351}" type="presParOf" srcId="{380FF789-CD59-4CB2-BC15-21C0C904B7B5}" destId="{2FDD9145-1E99-434D-9B9E-1AB2791696A7}" srcOrd="2" destOrd="0" presId="urn:microsoft.com/office/officeart/2018/5/layout/CenteredIconLabelDescriptionList"/>
    <dgm:cxn modelId="{EF6744E3-FBA8-4A4B-A7C8-561800F82419}" type="presParOf" srcId="{2FDD9145-1E99-434D-9B9E-1AB2791696A7}" destId="{94A2CCB6-FADC-466B-ACA1-7DF065BA638C}" srcOrd="0" destOrd="0" presId="urn:microsoft.com/office/officeart/2018/5/layout/CenteredIconLabelDescriptionList"/>
    <dgm:cxn modelId="{7DD4FCAB-C0DC-43AF-8368-111D3491042E}" type="presParOf" srcId="{2FDD9145-1E99-434D-9B9E-1AB2791696A7}" destId="{56CF81B5-131D-475A-B1A1-780CA28EC7A4}" srcOrd="1" destOrd="0" presId="urn:microsoft.com/office/officeart/2018/5/layout/CenteredIconLabelDescriptionList"/>
    <dgm:cxn modelId="{A43DF95D-3B0B-46E8-AAB1-DF3827B83440}" type="presParOf" srcId="{2FDD9145-1E99-434D-9B9E-1AB2791696A7}" destId="{4F700CED-70D7-43CD-863F-E1A3F1D2159E}" srcOrd="2" destOrd="0" presId="urn:microsoft.com/office/officeart/2018/5/layout/CenteredIconLabelDescriptionList"/>
    <dgm:cxn modelId="{4B737A0E-EFAC-4A6C-A974-3804E0A21A7B}" type="presParOf" srcId="{2FDD9145-1E99-434D-9B9E-1AB2791696A7}" destId="{E050993A-B92E-409D-9600-23B8B0AC942C}" srcOrd="3" destOrd="0" presId="urn:microsoft.com/office/officeart/2018/5/layout/CenteredIconLabelDescriptionList"/>
    <dgm:cxn modelId="{631FB220-43A9-4B00-91DD-40CCFF4B207A}" type="presParOf" srcId="{2FDD9145-1E99-434D-9B9E-1AB2791696A7}" destId="{517859FE-69EA-41BB-B401-E7176D0A5BF7}" srcOrd="4" destOrd="0" presId="urn:microsoft.com/office/officeart/2018/5/layout/CenteredIconLabelDescriptionList"/>
    <dgm:cxn modelId="{68A8E3C8-432C-426F-82F9-8160F092AB67}" type="presParOf" srcId="{380FF789-CD59-4CB2-BC15-21C0C904B7B5}" destId="{06D8BCDF-4B99-4188-9B20-A938ACE30F11}" srcOrd="3" destOrd="0" presId="urn:microsoft.com/office/officeart/2018/5/layout/CenteredIconLabelDescriptionList"/>
    <dgm:cxn modelId="{E29DC2FF-23A5-490A-9665-D2D0C3F86ECA}" type="presParOf" srcId="{380FF789-CD59-4CB2-BC15-21C0C904B7B5}" destId="{1468A9AA-CA74-440C-BF5A-D86811C35395}" srcOrd="4" destOrd="0" presId="urn:microsoft.com/office/officeart/2018/5/layout/CenteredIconLabelDescriptionList"/>
    <dgm:cxn modelId="{DB1D9C1D-689C-40D8-9701-0C14E99E7A86}" type="presParOf" srcId="{1468A9AA-CA74-440C-BF5A-D86811C35395}" destId="{EDC98E40-66DE-437B-A25B-324F963831C2}" srcOrd="0" destOrd="0" presId="urn:microsoft.com/office/officeart/2018/5/layout/CenteredIconLabelDescriptionList"/>
    <dgm:cxn modelId="{8CC47811-2B1A-4D97-9B1D-CCB89805D0E6}" type="presParOf" srcId="{1468A9AA-CA74-440C-BF5A-D86811C35395}" destId="{C1041E24-3ABD-448F-BA8F-D6FDE2914015}" srcOrd="1" destOrd="0" presId="urn:microsoft.com/office/officeart/2018/5/layout/CenteredIconLabelDescriptionList"/>
    <dgm:cxn modelId="{C72B49C3-925B-456A-8BBA-A8564505221E}" type="presParOf" srcId="{1468A9AA-CA74-440C-BF5A-D86811C35395}" destId="{109245C7-3113-47DA-9248-436EB475D6BC}" srcOrd="2" destOrd="0" presId="urn:microsoft.com/office/officeart/2018/5/layout/CenteredIconLabelDescriptionList"/>
    <dgm:cxn modelId="{DB3D02A7-9DB0-4B31-A095-3BE351AB4223}" type="presParOf" srcId="{1468A9AA-CA74-440C-BF5A-D86811C35395}" destId="{D3B614C6-BA2E-41A8-9469-410C466B86E8}" srcOrd="3" destOrd="0" presId="urn:microsoft.com/office/officeart/2018/5/layout/CenteredIconLabelDescriptionList"/>
    <dgm:cxn modelId="{5904492D-A665-462F-9020-0684F2F97A77}" type="presParOf" srcId="{1468A9AA-CA74-440C-BF5A-D86811C35395}" destId="{87D794F2-0B72-48BB-93A4-73F2F23237EF}" srcOrd="4" destOrd="0" presId="urn:microsoft.com/office/officeart/2018/5/layout/CenteredIconLabelDescriptionList"/>
    <dgm:cxn modelId="{26EC735A-72EB-4E82-A569-6912718E8926}" type="presParOf" srcId="{380FF789-CD59-4CB2-BC15-21C0C904B7B5}" destId="{1239ED82-8B82-4FCC-8CA1-7DEC8871E3F5}" srcOrd="5" destOrd="0" presId="urn:microsoft.com/office/officeart/2018/5/layout/CenteredIconLabelDescriptionList"/>
    <dgm:cxn modelId="{4964E738-3999-4B14-8070-ED2DB3182E42}" type="presParOf" srcId="{380FF789-CD59-4CB2-BC15-21C0C904B7B5}" destId="{02F263A8-2247-45BF-AB0B-CD625A41330F}" srcOrd="6" destOrd="0" presId="urn:microsoft.com/office/officeart/2018/5/layout/CenteredIconLabelDescriptionList"/>
    <dgm:cxn modelId="{C3AE5E3E-86EE-4A88-9631-8102FDEEFA2B}" type="presParOf" srcId="{02F263A8-2247-45BF-AB0B-CD625A41330F}" destId="{531538AA-EBB4-4E57-B12E-41D7EDC60242}" srcOrd="0" destOrd="0" presId="urn:microsoft.com/office/officeart/2018/5/layout/CenteredIconLabelDescriptionList"/>
    <dgm:cxn modelId="{AE643401-80E0-4916-B66C-69A2C9F03FA1}" type="presParOf" srcId="{02F263A8-2247-45BF-AB0B-CD625A41330F}" destId="{04ACCE6B-E63C-49A7-ACB1-77B2909D7340}" srcOrd="1" destOrd="0" presId="urn:microsoft.com/office/officeart/2018/5/layout/CenteredIconLabelDescriptionList"/>
    <dgm:cxn modelId="{52819771-F2FF-4BE5-A34D-323BD9E9C2D0}" type="presParOf" srcId="{02F263A8-2247-45BF-AB0B-CD625A41330F}" destId="{455EC247-F2BE-4E78-84EF-A2D6C488CE27}" srcOrd="2" destOrd="0" presId="urn:microsoft.com/office/officeart/2018/5/layout/CenteredIconLabelDescriptionList"/>
    <dgm:cxn modelId="{5D64CBBD-E1C0-49F0-90FA-4B7B353B511C}" type="presParOf" srcId="{02F263A8-2247-45BF-AB0B-CD625A41330F}" destId="{7FB2C84B-644A-42FD-9987-2AC3555276B9}" srcOrd="3" destOrd="0" presId="urn:microsoft.com/office/officeart/2018/5/layout/CenteredIconLabelDescriptionList"/>
    <dgm:cxn modelId="{1E0BDFE6-AECE-45CA-9F80-63561B628578}" type="presParOf" srcId="{02F263A8-2247-45BF-AB0B-CD625A41330F}" destId="{A3A37452-681A-4C62-9BBB-93CBB74DDF4B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C08D2A-A8F1-41A6-8A27-4DAE2E4FEE18}">
      <dsp:nvSpPr>
        <dsp:cNvPr id="0" name=""/>
        <dsp:cNvSpPr/>
      </dsp:nvSpPr>
      <dsp:spPr>
        <a:xfrm>
          <a:off x="822388" y="667434"/>
          <a:ext cx="878554" cy="8785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E8E41A-0912-43BF-8B7D-2679E36C1330}">
      <dsp:nvSpPr>
        <dsp:cNvPr id="0" name=""/>
        <dsp:cNvSpPr/>
      </dsp:nvSpPr>
      <dsp:spPr>
        <a:xfrm>
          <a:off x="6587" y="1675697"/>
          <a:ext cx="2510156" cy="124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pl-PL" sz="2800" kern="1200"/>
            <a:t>Zakup z umowy kompleksowej</a:t>
          </a:r>
          <a:endParaRPr lang="en-US" sz="2800" kern="1200"/>
        </a:p>
      </dsp:txBody>
      <dsp:txXfrm>
        <a:off x="6587" y="1675697"/>
        <a:ext cx="2510156" cy="1245375"/>
      </dsp:txXfrm>
    </dsp:sp>
    <dsp:sp modelId="{368DB67F-886F-4B94-B674-93FAC08F528C}">
      <dsp:nvSpPr>
        <dsp:cNvPr id="0" name=""/>
        <dsp:cNvSpPr/>
      </dsp:nvSpPr>
      <dsp:spPr>
        <a:xfrm>
          <a:off x="6587" y="2981401"/>
          <a:ext cx="2510156" cy="702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A2CCB6-FADC-466B-ACA1-7DF065BA638C}">
      <dsp:nvSpPr>
        <dsp:cNvPr id="0" name=""/>
        <dsp:cNvSpPr/>
      </dsp:nvSpPr>
      <dsp:spPr>
        <a:xfrm>
          <a:off x="3771822" y="667434"/>
          <a:ext cx="878554" cy="8785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700CED-70D7-43CD-863F-E1A3F1D2159E}">
      <dsp:nvSpPr>
        <dsp:cNvPr id="0" name=""/>
        <dsp:cNvSpPr/>
      </dsp:nvSpPr>
      <dsp:spPr>
        <a:xfrm>
          <a:off x="2956021" y="1675697"/>
          <a:ext cx="2510156" cy="124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pl-PL" sz="2800" kern="1200"/>
            <a:t>Grupa zakupowa </a:t>
          </a:r>
          <a:endParaRPr lang="en-US" sz="2800" kern="1200"/>
        </a:p>
      </dsp:txBody>
      <dsp:txXfrm>
        <a:off x="2956021" y="1675697"/>
        <a:ext cx="2510156" cy="1245375"/>
      </dsp:txXfrm>
    </dsp:sp>
    <dsp:sp modelId="{517859FE-69EA-41BB-B401-E7176D0A5BF7}">
      <dsp:nvSpPr>
        <dsp:cNvPr id="0" name=""/>
        <dsp:cNvSpPr/>
      </dsp:nvSpPr>
      <dsp:spPr>
        <a:xfrm>
          <a:off x="2956021" y="2981401"/>
          <a:ext cx="2510156" cy="702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/>
            <a:t>stała cena </a:t>
          </a:r>
          <a:endParaRPr lang="en-US" sz="2000" kern="1200" dirty="0"/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/>
            <a:t>cena dynamiczna</a:t>
          </a:r>
          <a:endParaRPr lang="en-US" sz="2000" kern="1200" dirty="0"/>
        </a:p>
      </dsp:txBody>
      <dsp:txXfrm>
        <a:off x="2956021" y="2981401"/>
        <a:ext cx="2510156" cy="702502"/>
      </dsp:txXfrm>
    </dsp:sp>
    <dsp:sp modelId="{EDC98E40-66DE-437B-A25B-324F963831C2}">
      <dsp:nvSpPr>
        <dsp:cNvPr id="0" name=""/>
        <dsp:cNvSpPr/>
      </dsp:nvSpPr>
      <dsp:spPr>
        <a:xfrm>
          <a:off x="6721255" y="667434"/>
          <a:ext cx="878554" cy="8785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245C7-3113-47DA-9248-436EB475D6BC}">
      <dsp:nvSpPr>
        <dsp:cNvPr id="0" name=""/>
        <dsp:cNvSpPr/>
      </dsp:nvSpPr>
      <dsp:spPr>
        <a:xfrm>
          <a:off x="5905455" y="1675697"/>
          <a:ext cx="2510156" cy="124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pl-PL" sz="2800" kern="1200"/>
            <a:t>Zakup energii w transzach</a:t>
          </a:r>
          <a:endParaRPr lang="en-US" sz="2800" kern="1200"/>
        </a:p>
      </dsp:txBody>
      <dsp:txXfrm>
        <a:off x="5905455" y="1675697"/>
        <a:ext cx="2510156" cy="1245375"/>
      </dsp:txXfrm>
    </dsp:sp>
    <dsp:sp modelId="{87D794F2-0B72-48BB-93A4-73F2F23237EF}">
      <dsp:nvSpPr>
        <dsp:cNvPr id="0" name=""/>
        <dsp:cNvSpPr/>
      </dsp:nvSpPr>
      <dsp:spPr>
        <a:xfrm>
          <a:off x="5905455" y="2981401"/>
          <a:ext cx="2510156" cy="702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1538AA-EBB4-4E57-B12E-41D7EDC60242}">
      <dsp:nvSpPr>
        <dsp:cNvPr id="0" name=""/>
        <dsp:cNvSpPr/>
      </dsp:nvSpPr>
      <dsp:spPr>
        <a:xfrm>
          <a:off x="9670689" y="667434"/>
          <a:ext cx="878554" cy="87855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5EC247-F2BE-4E78-84EF-A2D6C488CE27}">
      <dsp:nvSpPr>
        <dsp:cNvPr id="0" name=""/>
        <dsp:cNvSpPr/>
      </dsp:nvSpPr>
      <dsp:spPr>
        <a:xfrm>
          <a:off x="8854888" y="1675697"/>
          <a:ext cx="2510156" cy="124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pl-PL" sz="2800" b="1" u="sng" kern="1200" dirty="0"/>
            <a:t>Społeczności energetyczne</a:t>
          </a:r>
          <a:endParaRPr lang="en-US" sz="2800" kern="1200" dirty="0"/>
        </a:p>
      </dsp:txBody>
      <dsp:txXfrm>
        <a:off x="8854888" y="1675697"/>
        <a:ext cx="2510156" cy="1245375"/>
      </dsp:txXfrm>
    </dsp:sp>
    <dsp:sp modelId="{A3A37452-681A-4C62-9BBB-93CBB74DDF4B}">
      <dsp:nvSpPr>
        <dsp:cNvPr id="0" name=""/>
        <dsp:cNvSpPr/>
      </dsp:nvSpPr>
      <dsp:spPr>
        <a:xfrm>
          <a:off x="8854888" y="2981401"/>
          <a:ext cx="2510156" cy="702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2:12.13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2:24.36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24380,'1388'70'0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3:30.2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24575,'65'7'0,"-18"0"0,679 26 0,-429-19 0,-183-7 0,119-7 0,48 2 0,-189 10 0,26 0 0,-11-12-1365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3:34.3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24494,'4468'0'0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3:36.05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24438,'1622'95'0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3:37.77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 24575,'106'-1'0,"116"3"0,-186 2 0,-1 2 0,58 17 0,-25-5 0,-14-5 0,1-1 0,0-4 0,93 4 0,168 4 0,-292-15 206,-12 0-599,-1 0 0,1 1 1,12 2-1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2:12.13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1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2:18.11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450 118 24575,'519'15'0,"-382"-9"0,129 15 0,-233-19 0,-24-1 0,0-1 0,0 1 0,17 5 0,-27-6 0,1 0 0,0 0 0,-1 0 0,1 0 0,0 0 0,0 0 0,-1 1 0,1-1 0,0 0 0,0 0 0,0 0 0,-1 1 0,1-1 0,0 0 0,0 0 0,0 1 0,-1-1 0,1 0 0,0 0 0,0 1 0,0-1 0,0 0 0,0 1 0,0-1 0,0 0 0,0 0 0,0 1 0,0-1 0,0 0 0,0 1 0,0-1 0,0 0 0,0 0 0,0 1 0,0-1 0,0 0 0,0 1 0,0-1 0,0 0 0,0 0 0,0 1 0,1-1 0,-1 0 0,0 0 0,0 1 0,0-1 0,1 0 0,-1 0 0,0 1 0,0-1 0,0 0 0,1 0 0,-1 0 0,0 0 0,1 1 0,-1-1 0,0 0 0,0 0 0,1 0 0,-1 0 0,0 0 0,1 0 0,-1 0 0,0 0 0,0 0 0,1 0 0,-26 9 0,-16-1 0,1-2 0,-57 2 0,-87-8 0,120-2 0,-3 3 0,31 0 0,-53-5 0,82 1 0,13-1 0,15-3 0,38-4 0,0 1 0,86-1 0,120 11 0,-561 1 0,739-1 0,-1384 0 0,1071-15 0,407 6 0,-509 12 0,-24 2 0,-16 1 0,12-6 0,-1 0 0,0 0 0,1 0 0,-1 0 0,1 1 0,-1-1 0,1 0 0,-1 0 0,1 0 0,-1 0 0,0 1 0,1-1 0,-1 0 0,1 0 0,-1 1 0,1-1 0,0 1 0,-1-1 0,1 0 0,-1 1 0,1-1 0,0 1 0,-1-1 0,1 1 0,0-1 0,-1 1 0,1-1 0,0 1 0,0-1 0,0 1 0,-1-1 0,1 1 0,0 0 0,0-1 0,0 1 0,0-1 0,0 1 0,0-1 0,0 1 0,0 0 0,0-1 0,0 1 0,1-1 0,-1 1 0,0-1 0,0 1 0,0-1 0,1 1 0,-1-1 0,0 1 0,1-1 0,0 2 0,-1-1 0,1 0 0,-1 0 0,1 0 0,-1 0 0,1 0 0,-1 0 0,1 0 0,-1 0 0,0 0 0,0 0 0,0 0 0,0 1 0,0-1 0,0 0 0,0 0 0,0 0 0,0 0 0,0 0 0,0 1 0,-1-1 0,1 0 0,-1 0 0,1 0 0,0 0 0,-2 1 0,-3 4 0,-1 0 0,0 0 0,0 0 0,-1-1 0,1 0 0,-1-1 0,0 1 0,0-1 0,-1 0 0,-13 4 0,10-7 0,9-7 0,15-10 0,5 5 0,1 1 0,1 1 0,-1 1 0,2 1 0,28-8 0,-10 4 0,26-5 0,-46 13 0,1-2 0,24-9 0,-43 14 0,-1 0 0,0 0 0,0 1 0,0-1 0,0 0 0,1 0 0,-1 0 0,0 0 0,0 0 0,0 0 0,1 0 0,-1-1 0,0 1 0,0 0 0,0 0 0,0 0 0,1 0 0,-1 0 0,0 0 0,0 0 0,0 0 0,0 0 0,0 0 0,1-1 0,-1 1 0,0 0 0,0 0 0,0 0 0,0 0 0,0 0 0,0-1 0,0 1 0,1 0 0,-1 0 0,0 0 0,0 0 0,0-1 0,0 1 0,0 0 0,0 0 0,0 0 0,0 0 0,0-1 0,0 1 0,0 0 0,0 0 0,0 0 0,0-1 0,0 1 0,0 0 0,0 0 0,0 0 0,0 0 0,-1-1 0,1 1 0,0 0 0,0 0 0,0 0 0,0 0 0,0 0 0,0-1 0,0 1 0,-1 0 0,1 0 0,0 0 0,-19-6 0,-27 1 0,16 4 0,0-1 0,1-1 0,-1-2 0,-46-14 0,7-6 0,20 7 0,0 2 0,-52-10 0,89 25 0,-1 0 0,1 0 0,-1 1 0,1 1 0,-1 0 0,-18 4 0,-76 25 0,17-4 0,-36-3 0,-1-6 0,-1-6 0,-158-6 0,439-7 0,104 2 0,-290-9 0,31 9 0,1-1 0,0 1 0,0 0 0,0-1 0,0 1 0,0-1 0,0 1 0,0-1 0,0 1 0,1-1 0,-1 0 0,0 1 0,0-1 0,0 0 0,1 0 0,-1 0 0,0 1 0,1-1 0,-1 0 0,0 0 0,1 0 0,-1 0 0,1 0 0,0 0 0,-1 0 0,1 0 0,0 0 0,0-2 0,0 2 0,0 0 0,0 0 0,1 1 0,-1-1 0,1 0 0,-1 0 0,1 1 0,-1-1 0,1 0 0,-1 1 0,1-1 0,0 1 0,-1-1 0,1 1 0,0-1 0,-1 1 0,1-1 0,0 1 0,0 0 0,-1-1 0,1 1 0,0 0 0,0 0 0,0-1 0,-1 1 0,1 0 0,0 0 0,0 0 0,0 0 0,0 0 0,-1 0 0,1 0 0,0 1 0,0-1 0,0 0 0,0 0 0,-1 1 0,1-1 0,0 0 0,1 1 0,0 0 0,0 0 0,1 0 0,-1 0 0,0 0 0,0 1 0,0-1 0,0 0 0,0 1 0,0 0 0,0-1 0,-1 1 0,1 0 0,1 2 0,-3-3-29,1 0-1,-1 0 0,1 1 1,-1-1-1,0 0 0,0 0 0,0 0 1,0 0-1,0 1 0,0-1 1,0 0-1,0 0 0,0 0 1,-1 0-1,1 1 0,0-1 1,-1 0-1,1 0 0,-1 0 1,1 0-1,-1 0 0,1 0 1,-1 0-1,0 0 0,0 0 1,1 0-1,-1 0 0,0-1 1,0 1-1,0 0 0,0 0 0,0-1 1,0 1-1,0-1 0,0 1 1,0-1-1,0 1 0,0-1 1,-1 0-1,1 1 0,0-1 1,0 0-1,0 0 0,0 0 1,-3 0-1,-8-1-6796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2:24.36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24380,'1388'70'0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3:30.2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24575,'65'7'0,"-18"0"0,679 26 0,-429-19 0,-183-7 0,119-7 0,48 2 0,-189 10 0,26 0 0,-11-12-1365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3:34.3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24494,'4468'0'0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2:18.11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450 118 24575,'519'15'0,"-382"-9"0,129 15 0,-233-19 0,-24-1 0,0-1 0,0 1 0,17 5 0,-27-6 0,1 0 0,0 0 0,-1 0 0,1 0 0,0 0 0,0 0 0,-1 1 0,1-1 0,0 0 0,0 0 0,0 0 0,-1 1 0,1-1 0,0 0 0,0 0 0,0 1 0,-1-1 0,1 0 0,0 0 0,0 1 0,0-1 0,0 0 0,0 1 0,0-1 0,0 0 0,0 0 0,0 1 0,0-1 0,0 0 0,0 1 0,0-1 0,0 0 0,0 0 0,0 1 0,0-1 0,0 0 0,0 1 0,0-1 0,0 0 0,0 0 0,0 1 0,1-1 0,-1 0 0,0 0 0,0 1 0,0-1 0,1 0 0,-1 0 0,0 1 0,0-1 0,0 0 0,1 0 0,-1 0 0,0 0 0,1 1 0,-1-1 0,0 0 0,0 0 0,1 0 0,-1 0 0,0 0 0,1 0 0,-1 0 0,0 0 0,0 0 0,1 0 0,-26 9 0,-16-1 0,1-2 0,-57 2 0,-87-8 0,120-2 0,-3 3 0,31 0 0,-53-5 0,82 1 0,13-1 0,15-3 0,38-4 0,0 1 0,86-1 0,120 11 0,-561 1 0,739-1 0,-1384 0 0,1071-15 0,407 6 0,-509 12 0,-24 2 0,-16 1 0,12-6 0,-1 0 0,0 0 0,1 0 0,-1 0 0,1 1 0,-1-1 0,1 0 0,-1 0 0,1 0 0,-1 0 0,0 1 0,1-1 0,-1 0 0,1 0 0,-1 1 0,1-1 0,0 1 0,-1-1 0,1 0 0,-1 1 0,1-1 0,0 1 0,-1-1 0,1 1 0,0-1 0,-1 1 0,1-1 0,0 1 0,0-1 0,0 1 0,-1-1 0,1 1 0,0 0 0,0-1 0,0 1 0,0-1 0,0 1 0,0-1 0,0 1 0,0 0 0,0-1 0,0 1 0,1-1 0,-1 1 0,0-1 0,0 1 0,0-1 0,1 1 0,-1-1 0,0 1 0,1-1 0,0 2 0,-1-1 0,1 0 0,-1 0 0,1 0 0,-1 0 0,1 0 0,-1 0 0,1 0 0,-1 0 0,0 0 0,0 0 0,0 0 0,0 1 0,0-1 0,0 0 0,0 0 0,0 0 0,0 0 0,0 0 0,0 1 0,-1-1 0,1 0 0,-1 0 0,1 0 0,0 0 0,-2 1 0,-3 4 0,-1 0 0,0 0 0,0 0 0,-1-1 0,1 0 0,-1-1 0,0 1 0,0-1 0,-1 0 0,-13 4 0,10-7 0,9-7 0,15-10 0,5 5 0,1 1 0,1 1 0,-1 1 0,2 1 0,28-8 0,-10 4 0,26-5 0,-46 13 0,1-2 0,24-9 0,-43 14 0,-1 0 0,0 0 0,0 1 0,0-1 0,0 0 0,1 0 0,-1 0 0,0 0 0,0 0 0,0 0 0,1 0 0,-1-1 0,0 1 0,0 0 0,0 0 0,0 0 0,1 0 0,-1 0 0,0 0 0,0 0 0,0 0 0,0 0 0,0 0 0,1-1 0,-1 1 0,0 0 0,0 0 0,0 0 0,0 0 0,0 0 0,0-1 0,0 1 0,1 0 0,-1 0 0,0 0 0,0 0 0,0-1 0,0 1 0,0 0 0,0 0 0,0 0 0,0 0 0,0-1 0,0 1 0,0 0 0,0 0 0,0 0 0,0-1 0,0 1 0,0 0 0,0 0 0,0 0 0,0 0 0,-1-1 0,1 1 0,0 0 0,0 0 0,0 0 0,0 0 0,0 0 0,0-1 0,0 1 0,-1 0 0,1 0 0,0 0 0,-19-6 0,-27 1 0,16 4 0,0-1 0,1-1 0,-1-2 0,-46-14 0,7-6 0,20 7 0,0 2 0,-52-10 0,89 25 0,-1 0 0,1 0 0,-1 1 0,1 1 0,-1 0 0,-18 4 0,-76 25 0,17-4 0,-36-3 0,-1-6 0,-1-6 0,-158-6 0,439-7 0,104 2 0,-290-9 0,31 9 0,1-1 0,0 1 0,0 0 0,0-1 0,0 1 0,0-1 0,0 1 0,0-1 0,0 1 0,1-1 0,-1 0 0,0 1 0,0-1 0,0 0 0,1 0 0,-1 0 0,0 1 0,1-1 0,-1 0 0,0 0 0,1 0 0,-1 0 0,1 0 0,0 0 0,-1 0 0,1 0 0,0 0 0,0-2 0,0 2 0,0 0 0,0 0 0,1 1 0,-1-1 0,1 0 0,-1 0 0,1 1 0,-1-1 0,1 0 0,-1 1 0,1-1 0,0 1 0,-1-1 0,1 1 0,0-1 0,-1 1 0,1-1 0,0 1 0,0 0 0,-1-1 0,1 1 0,0 0 0,0 0 0,0-1 0,-1 1 0,1 0 0,0 0 0,0 0 0,0 0 0,0 0 0,-1 0 0,1 0 0,0 1 0,0-1 0,0 0 0,0 0 0,-1 1 0,1-1 0,0 0 0,1 1 0,0 0 0,0 0 0,1 0 0,-1 0 0,0 0 0,0 1 0,0-1 0,0 0 0,0 1 0,0 0 0,0-1 0,-1 1 0,1 0 0,1 2 0,-3-3-29,1 0-1,-1 0 0,1 1 1,-1-1-1,0 0 0,0 0 0,0 0 1,0 0-1,0 1 0,0-1 1,0 0-1,0 0 0,0 0 1,-1 0-1,1 1 0,0-1 1,-1 0-1,1 0 0,-1 0 1,1 0-1,-1 0 0,1 0 1,-1 0-1,0 0 0,0 0 1,1 0-1,-1 0 0,0-1 1,0 1-1,0 0 0,0 0 0,0-1 1,0 1-1,0-1 0,0 1 1,0-1-1,0 1 0,0-1 1,-1 0-1,1 1 0,0-1 1,0 0-1,0 0 0,0 0 1,-3 0-1,-8-1-6796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3:36.05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24438,'1622'95'0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3:37.77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 24575,'106'-1'0,"116"3"0,-186 2 0,-1 2 0,58 17 0,-25-5 0,-14-5 0,1-1 0,0-4 0,93 4 0,168 4 0,-292-15 206,-12 0-599,-1 0 0,1 1 1,12 2-1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2:24.36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24380,'1388'70'0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3:30.2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24575,'65'7'0,"-18"0"0,679 26 0,-429-19 0,-183-7 0,119-7 0,48 2 0,-189 10 0,26 0 0,-11-12-1365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3:34.3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24494,'4468'0'0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3:36.05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24438,'1622'95'0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3:37.77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 24575,'106'-1'0,"116"3"0,-186 2 0,-1 2 0,58 17 0,-25-5 0,-14-5 0,1-1 0,0-4 0,93 4 0,168 4 0,-292-15 206,-12 0-599,-1 0 0,1 1 1,12 2-1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2:12.13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3:22:18.11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450 118 24575,'519'15'0,"-382"-9"0,129 15 0,-233-19 0,-24-1 0,0-1 0,0 1 0,17 5 0,-27-6 0,1 0 0,0 0 0,-1 0 0,1 0 0,0 0 0,0 0 0,-1 1 0,1-1 0,0 0 0,0 0 0,0 0 0,-1 1 0,1-1 0,0 0 0,0 0 0,0 1 0,-1-1 0,1 0 0,0 0 0,0 1 0,0-1 0,0 0 0,0 1 0,0-1 0,0 0 0,0 0 0,0 1 0,0-1 0,0 0 0,0 1 0,0-1 0,0 0 0,0 0 0,0 1 0,0-1 0,0 0 0,0 1 0,0-1 0,0 0 0,0 0 0,0 1 0,1-1 0,-1 0 0,0 0 0,0 1 0,0-1 0,1 0 0,-1 0 0,0 1 0,0-1 0,0 0 0,1 0 0,-1 0 0,0 0 0,1 1 0,-1-1 0,0 0 0,0 0 0,1 0 0,-1 0 0,0 0 0,1 0 0,-1 0 0,0 0 0,0 0 0,1 0 0,-26 9 0,-16-1 0,1-2 0,-57 2 0,-87-8 0,120-2 0,-3 3 0,31 0 0,-53-5 0,82 1 0,13-1 0,15-3 0,38-4 0,0 1 0,86-1 0,120 11 0,-561 1 0,739-1 0,-1384 0 0,1071-15 0,407 6 0,-509 12 0,-24 2 0,-16 1 0,12-6 0,-1 0 0,0 0 0,1 0 0,-1 0 0,1 1 0,-1-1 0,1 0 0,-1 0 0,1 0 0,-1 0 0,0 1 0,1-1 0,-1 0 0,1 0 0,-1 1 0,1-1 0,0 1 0,-1-1 0,1 0 0,-1 1 0,1-1 0,0 1 0,-1-1 0,1 1 0,0-1 0,-1 1 0,1-1 0,0 1 0,0-1 0,0 1 0,-1-1 0,1 1 0,0 0 0,0-1 0,0 1 0,0-1 0,0 1 0,0-1 0,0 1 0,0 0 0,0-1 0,0 1 0,1-1 0,-1 1 0,0-1 0,0 1 0,0-1 0,1 1 0,-1-1 0,0 1 0,1-1 0,0 2 0,-1-1 0,1 0 0,-1 0 0,1 0 0,-1 0 0,1 0 0,-1 0 0,1 0 0,-1 0 0,0 0 0,0 0 0,0 0 0,0 1 0,0-1 0,0 0 0,0 0 0,0 0 0,0 0 0,0 0 0,0 1 0,-1-1 0,1 0 0,-1 0 0,1 0 0,0 0 0,-2 1 0,-3 4 0,-1 0 0,0 0 0,0 0 0,-1-1 0,1 0 0,-1-1 0,0 1 0,0-1 0,-1 0 0,-13 4 0,10-7 0,9-7 0,15-10 0,5 5 0,1 1 0,1 1 0,-1 1 0,2 1 0,28-8 0,-10 4 0,26-5 0,-46 13 0,1-2 0,24-9 0,-43 14 0,-1 0 0,0 0 0,0 1 0,0-1 0,0 0 0,1 0 0,-1 0 0,0 0 0,0 0 0,0 0 0,1 0 0,-1-1 0,0 1 0,0 0 0,0 0 0,0 0 0,1 0 0,-1 0 0,0 0 0,0 0 0,0 0 0,0 0 0,0 0 0,1-1 0,-1 1 0,0 0 0,0 0 0,0 0 0,0 0 0,0 0 0,0-1 0,0 1 0,1 0 0,-1 0 0,0 0 0,0 0 0,0-1 0,0 1 0,0 0 0,0 0 0,0 0 0,0 0 0,0-1 0,0 1 0,0 0 0,0 0 0,0 0 0,0-1 0,0 1 0,0 0 0,0 0 0,0 0 0,0 0 0,-1-1 0,1 1 0,0 0 0,0 0 0,0 0 0,0 0 0,0 0 0,0-1 0,0 1 0,-1 0 0,1 0 0,0 0 0,-19-6 0,-27 1 0,16 4 0,0-1 0,1-1 0,-1-2 0,-46-14 0,7-6 0,20 7 0,0 2 0,-52-10 0,89 25 0,-1 0 0,1 0 0,-1 1 0,1 1 0,-1 0 0,-18 4 0,-76 25 0,17-4 0,-36-3 0,-1-6 0,-1-6 0,-158-6 0,439-7 0,104 2 0,-290-9 0,31 9 0,1-1 0,0 1 0,0 0 0,0-1 0,0 1 0,0-1 0,0 1 0,0-1 0,0 1 0,1-1 0,-1 0 0,0 1 0,0-1 0,0 0 0,1 0 0,-1 0 0,0 1 0,1-1 0,-1 0 0,0 0 0,1 0 0,-1 0 0,1 0 0,0 0 0,-1 0 0,1 0 0,0 0 0,0-2 0,0 2 0,0 0 0,0 0 0,1 1 0,-1-1 0,1 0 0,-1 0 0,1 1 0,-1-1 0,1 0 0,-1 1 0,1-1 0,0 1 0,-1-1 0,1 1 0,0-1 0,-1 1 0,1-1 0,0 1 0,0 0 0,-1-1 0,1 1 0,0 0 0,0 0 0,0-1 0,-1 1 0,1 0 0,0 0 0,0 0 0,0 0 0,0 0 0,-1 0 0,1 0 0,0 1 0,0-1 0,0 0 0,0 0 0,-1 1 0,1-1 0,0 0 0,1 1 0,0 0 0,0 0 0,1 0 0,-1 0 0,0 0 0,0 1 0,0-1 0,0 0 0,0 1 0,0 0 0,0-1 0,-1 1 0,1 0 0,1 2 0,-3-3-29,1 0-1,-1 0 0,1 1 1,-1-1-1,0 0 0,0 0 0,0 0 1,0 0-1,0 1 0,0-1 1,0 0-1,0 0 0,0 0 1,-1 0-1,1 1 0,0-1 1,-1 0-1,1 0 0,-1 0 1,1 0-1,-1 0 0,1 0 1,-1 0-1,0 0 0,0 0 1,1 0-1,-1 0 0,0-1 1,0 1-1,0 0 0,0 0 0,0-1 1,0 1-1,0-1 0,0 1 1,0-1-1,0 1 0,0-1 1,-1 0-1,1 1 0,0-1 1,0 0-1,0 0 0,0 0 1,-3 0-1,-8-1-6796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1" name="Google Shape;1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76" name="Google Shape;1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EA7AD9A5-624F-F6A1-568B-F8E06E42D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>
            <a:extLst>
              <a:ext uri="{FF2B5EF4-FFF2-40B4-BE49-F238E27FC236}">
                <a16:creationId xmlns:a16="http://schemas.microsoft.com/office/drawing/2014/main" id="{2E8083F4-3C15-41CC-4F74-60965172FB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p17:notes">
            <a:extLst>
              <a:ext uri="{FF2B5EF4-FFF2-40B4-BE49-F238E27FC236}">
                <a16:creationId xmlns:a16="http://schemas.microsoft.com/office/drawing/2014/main" id="{BE7EC2F3-9925-E8AF-7660-8C16CDD7E8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5625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4" name="Google Shape;18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79c0c35341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2" name="Google Shape;302;g379c0c35341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0" name="Google Shape;19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8528F2F0-314D-08F9-BD61-0DE05295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:notes">
            <a:extLst>
              <a:ext uri="{FF2B5EF4-FFF2-40B4-BE49-F238E27FC236}">
                <a16:creationId xmlns:a16="http://schemas.microsoft.com/office/drawing/2014/main" id="{B298C02A-84C4-C75B-98BB-537A8D1E9D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4" name="Google Shape;204;p23:notes">
            <a:extLst>
              <a:ext uri="{FF2B5EF4-FFF2-40B4-BE49-F238E27FC236}">
                <a16:creationId xmlns:a16="http://schemas.microsoft.com/office/drawing/2014/main" id="{191CDD1B-0091-CD73-C8B8-338EEA3806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9146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4" name="Google Shape;2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6" name="Google Shape;21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2" name="Google Shape;2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9" name="Google Shape;22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>
          <a:extLst>
            <a:ext uri="{FF2B5EF4-FFF2-40B4-BE49-F238E27FC236}">
              <a16:creationId xmlns:a16="http://schemas.microsoft.com/office/drawing/2014/main" id="{3D3E7796-2E73-00EB-FF20-EEA11E284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:notes">
            <a:extLst>
              <a:ext uri="{FF2B5EF4-FFF2-40B4-BE49-F238E27FC236}">
                <a16:creationId xmlns:a16="http://schemas.microsoft.com/office/drawing/2014/main" id="{19495E26-D11E-95A6-711D-67529F5A20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9" name="Google Shape;229;p27:notes">
            <a:extLst>
              <a:ext uri="{FF2B5EF4-FFF2-40B4-BE49-F238E27FC236}">
                <a16:creationId xmlns:a16="http://schemas.microsoft.com/office/drawing/2014/main" id="{C50A23A7-6EC7-350F-5B65-C1CBD4ED2E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69731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9" name="Google Shape;24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6" name="Google Shape;25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0" name="Google Shape;27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6" name="Google Shape;27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2" name="Google Shape;26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4" name="Google Shape;29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8" name="Google Shape;30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4" name="Google Shape;31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359C6DB7-729B-D243-9A4E-D82CF616B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79c0c35341_2_81:notes">
            <a:extLst>
              <a:ext uri="{FF2B5EF4-FFF2-40B4-BE49-F238E27FC236}">
                <a16:creationId xmlns:a16="http://schemas.microsoft.com/office/drawing/2014/main" id="{5675CCC2-43BE-76F8-0019-3DA6215A95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g379c0c35341_2_81:notes">
            <a:extLst>
              <a:ext uri="{FF2B5EF4-FFF2-40B4-BE49-F238E27FC236}">
                <a16:creationId xmlns:a16="http://schemas.microsoft.com/office/drawing/2014/main" id="{8A1BC194-766C-3B43-9618-5CDC6CCE75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70792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0" name="Google Shape;32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6" name="Google Shape;32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2" name="Google Shape;33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79c0c35341_2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0" name="Google Shape;340;g379c0c35341_2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DE7E53C6-4878-936B-B28B-FE58A0444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:notes">
            <a:extLst>
              <a:ext uri="{FF2B5EF4-FFF2-40B4-BE49-F238E27FC236}">
                <a16:creationId xmlns:a16="http://schemas.microsoft.com/office/drawing/2014/main" id="{C8EB6A53-E0AA-B1A5-F9EF-EE114CFF08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p18:notes">
            <a:extLst>
              <a:ext uri="{FF2B5EF4-FFF2-40B4-BE49-F238E27FC236}">
                <a16:creationId xmlns:a16="http://schemas.microsoft.com/office/drawing/2014/main" id="{F3CE1193-993A-5972-ED39-B025E7BC36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0893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>
          <a:extLst>
            <a:ext uri="{FF2B5EF4-FFF2-40B4-BE49-F238E27FC236}">
              <a16:creationId xmlns:a16="http://schemas.microsoft.com/office/drawing/2014/main" id="{D292415D-FE94-DAEE-06F6-135DF780F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:notes">
            <a:extLst>
              <a:ext uri="{FF2B5EF4-FFF2-40B4-BE49-F238E27FC236}">
                <a16:creationId xmlns:a16="http://schemas.microsoft.com/office/drawing/2014/main" id="{DF0D714D-A234-DBC0-3E29-A068A4BDF7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p19:notes">
            <a:extLst>
              <a:ext uri="{FF2B5EF4-FFF2-40B4-BE49-F238E27FC236}">
                <a16:creationId xmlns:a16="http://schemas.microsoft.com/office/drawing/2014/main" id="{B8827700-FD05-8978-36E5-BDA3884854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2948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>
          <a:extLst>
            <a:ext uri="{FF2B5EF4-FFF2-40B4-BE49-F238E27FC236}">
              <a16:creationId xmlns:a16="http://schemas.microsoft.com/office/drawing/2014/main" id="{E773CB5C-C2C5-BD13-B9B3-94AA93458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:notes">
            <a:extLst>
              <a:ext uri="{FF2B5EF4-FFF2-40B4-BE49-F238E27FC236}">
                <a16:creationId xmlns:a16="http://schemas.microsoft.com/office/drawing/2014/main" id="{9D8158DC-31B5-1EA2-CDC0-207CB184ED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p19:notes">
            <a:extLst>
              <a:ext uri="{FF2B5EF4-FFF2-40B4-BE49-F238E27FC236}">
                <a16:creationId xmlns:a16="http://schemas.microsoft.com/office/drawing/2014/main" id="{1C12E3B4-3D35-EA9F-4CCB-6430AE89DB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05996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Tytuł i zawartość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79c0c35341_2_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379c0c35341_2_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g379c0c35341_2_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379c0c35341_2_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379c0c35341_2_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5411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79c0c35341_2_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g379c0c35341_2_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g379c0c35341_2_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379c0c35341_2_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g379c0c35341_2_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79c0c35341_2_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379c0c35341_2_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9" name="Google Shape;89;g379c0c35341_2_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379c0c35341_2_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379c0c35341_2_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79c0c35341_2_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379c0c35341_2_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g379c0c35341_2_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379c0c35341_2_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379c0c35341_2_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79c0c35341_2_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379c0c35341_2_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g379c0c35341_2_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g379c0c35341_2_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379c0c35341_2_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379c0c35341_2_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9c0c35341_2_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379c0c35341_2_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8" name="Google Shape;108;g379c0c35341_2_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g379c0c35341_2_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0" name="Google Shape;110;g379c0c35341_2_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g379c0c35341_2_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g379c0c35341_2_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379c0c35341_2_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79c0c35341_2_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g379c0c35341_2_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379c0c35341_2_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379c0c35341_2_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79c0c35341_2_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379c0c35341_2_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379c0c35341_2_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79c0c35341_2_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379c0c35341_2_4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6" name="Google Shape;126;g379c0c35341_2_4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7" name="Google Shape;127;g379c0c35341_2_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379c0c35341_2_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g379c0c35341_2_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79c0c35341_2_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379c0c35341_2_5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g379c0c35341_2_5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4" name="Google Shape;134;g379c0c35341_2_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379c0c35341_2_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g379c0c35341_2_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79c0c35341_2_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379c0c35341_2_6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g379c0c35341_2_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379c0c35341_2_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379c0c35341_2_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79c0c35341_2_6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379c0c35341_2_6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g379c0c35341_2_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379c0c35341_2_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379c0c35341_2_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79c0c35341_2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g379c0c35341_2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g379c0c35341_2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g379c0c35341_2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g379c0c35341_2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19.xml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customXml" Target="../ink/ink16.xml"/><Relationship Id="rId12" Type="http://schemas.openxmlformats.org/officeDocument/2006/relationships/image" Target="../media/image9.png"/><Relationship Id="rId17" Type="http://schemas.openxmlformats.org/officeDocument/2006/relationships/customXml" Target="../ink/ink21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customXml" Target="../ink/ink18.xml"/><Relationship Id="rId15" Type="http://schemas.openxmlformats.org/officeDocument/2006/relationships/customXml" Target="../ink/ink20.xml"/><Relationship Id="rId10" Type="http://schemas.openxmlformats.org/officeDocument/2006/relationships/image" Target="../media/image8.png"/><Relationship Id="rId19" Type="http://schemas.openxmlformats.org/officeDocument/2006/relationships/image" Target="../media/image23.png"/><Relationship Id="rId4" Type="http://schemas.openxmlformats.org/officeDocument/2006/relationships/customXml" Target="../ink/ink15.xml"/><Relationship Id="rId9" Type="http://schemas.openxmlformats.org/officeDocument/2006/relationships/customXml" Target="../ink/ink17.xml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sv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5.xml"/><Relationship Id="rId18" Type="http://schemas.openxmlformats.org/officeDocument/2006/relationships/image" Target="../media/image12.png"/><Relationship Id="rId3" Type="http://schemas.openxmlformats.org/officeDocument/2006/relationships/notesSlide" Target="../notesSlides/notesSlide7.xml"/><Relationship Id="rId7" Type="http://schemas.openxmlformats.org/officeDocument/2006/relationships/customXml" Target="../ink/ink2.xml"/><Relationship Id="rId12" Type="http://schemas.openxmlformats.org/officeDocument/2006/relationships/image" Target="../media/image9.png"/><Relationship Id="rId17" Type="http://schemas.openxmlformats.org/officeDocument/2006/relationships/customXml" Target="../ink/ink7.xm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customXml" Target="../ink/ink3.xml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12.xml"/><Relationship Id="rId18" Type="http://schemas.openxmlformats.org/officeDocument/2006/relationships/image" Target="../media/image20.png"/><Relationship Id="rId3" Type="http://schemas.openxmlformats.org/officeDocument/2006/relationships/notesSlide" Target="../notesSlides/notesSlide8.xml"/><Relationship Id="rId7" Type="http://schemas.openxmlformats.org/officeDocument/2006/relationships/customXml" Target="../ink/ink9.xml"/><Relationship Id="rId12" Type="http://schemas.openxmlformats.org/officeDocument/2006/relationships/image" Target="../media/image17.png"/><Relationship Id="rId17" Type="http://schemas.openxmlformats.org/officeDocument/2006/relationships/customXml" Target="../ink/ink14.xm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pn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4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5" Type="http://schemas.openxmlformats.org/officeDocument/2006/relationships/customXml" Target="../ink/ink13.xml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customXml" Target="../ink/ink10.xml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"/>
          <p:cNvSpPr txBox="1">
            <a:spLocks noGrp="1"/>
          </p:cNvSpPr>
          <p:nvPr>
            <p:ph type="subTitle" idx="1"/>
          </p:nvPr>
        </p:nvSpPr>
        <p:spPr>
          <a:xfrm>
            <a:off x="1524000" y="4416829"/>
            <a:ext cx="9144000" cy="76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l-PL" sz="2800" dirty="0"/>
              <a:t>Paulina Sakwa</a:t>
            </a:r>
            <a:endParaRPr sz="28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l-PL" sz="2800" dirty="0"/>
              <a:t>Stowarzyszenie Energetyki Obywatelskiej Ziemi Świdnickiej</a:t>
            </a:r>
            <a:endParaRPr sz="2800" dirty="0"/>
          </a:p>
        </p:txBody>
      </p:sp>
      <p:sp>
        <p:nvSpPr>
          <p:cNvPr id="154" name="Google Shape;154;p1"/>
          <p:cNvSpPr txBox="1">
            <a:spLocks noGrp="1"/>
          </p:cNvSpPr>
          <p:nvPr>
            <p:ph type="ctrTitle"/>
          </p:nvPr>
        </p:nvSpPr>
        <p:spPr>
          <a:xfrm>
            <a:off x="1728600" y="1792744"/>
            <a:ext cx="87348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l-PL" sz="3900" i="0" u="none" strike="noStrike" cap="none" dirty="0">
                <a:solidFill>
                  <a:schemeClr val="dk1"/>
                </a:solidFill>
              </a:rPr>
              <a:t>Elastyczny rynek energii - Sytuacja na rynku elektroenergetycznym i Spółdzielnie Energetyczne bez możliwości sprzedaży nadwyżek na tym rynku.</a:t>
            </a:r>
            <a:endParaRPr sz="3900" i="0" u="none" strike="noStrike" cap="none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 dirty="0">
                <a:solidFill>
                  <a:schemeClr val="dk1"/>
                </a:solidFill>
              </a:rPr>
              <a:t>Zapotrzebowanie vs cena</a:t>
            </a:r>
            <a:endParaRPr dirty="0"/>
          </a:p>
        </p:txBody>
      </p:sp>
      <p:sp>
        <p:nvSpPr>
          <p:cNvPr id="179" name="Google Shape;179;p19"/>
          <p:cNvSpPr txBox="1">
            <a:spLocks noGrp="1"/>
          </p:cNvSpPr>
          <p:nvPr>
            <p:ph type="body" idx="1"/>
          </p:nvPr>
        </p:nvSpPr>
        <p:spPr>
          <a:xfrm>
            <a:off x="8081652" y="1529292"/>
            <a:ext cx="370016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400"/>
              <a:buNone/>
            </a:pPr>
            <a:r>
              <a:rPr lang="pl-PL" sz="2000" b="1" dirty="0">
                <a:solidFill>
                  <a:srgbClr val="172E37"/>
                </a:solidFill>
              </a:rPr>
              <a:t>Niedobór energii – wysoka cena energii, import, rynek bilansujący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400"/>
              <a:buNone/>
            </a:pPr>
            <a:endParaRPr lang="pl-PL" sz="2000" b="1" dirty="0">
              <a:solidFill>
                <a:srgbClr val="172E37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400"/>
              <a:buNone/>
            </a:pPr>
            <a:r>
              <a:rPr lang="pl-PL" sz="2000" b="1" dirty="0">
                <a:solidFill>
                  <a:srgbClr val="172E37"/>
                </a:solidFill>
              </a:rPr>
              <a:t>Nadmiar energii – niska (ujemna) cena energii, </a:t>
            </a:r>
            <a:r>
              <a:rPr lang="pl-PL" sz="2000" b="1" dirty="0" err="1">
                <a:solidFill>
                  <a:srgbClr val="172E37"/>
                </a:solidFill>
              </a:rPr>
              <a:t>redysponowania</a:t>
            </a:r>
            <a:r>
              <a:rPr lang="pl-PL" sz="2000" b="1" dirty="0">
                <a:solidFill>
                  <a:srgbClr val="172E37"/>
                </a:solidFill>
              </a:rPr>
              <a:t> nierynkowe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400"/>
              <a:buNone/>
            </a:pPr>
            <a:endParaRPr lang="pl-PL" sz="2000" b="1" dirty="0">
              <a:solidFill>
                <a:srgbClr val="172E37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400"/>
              <a:buNone/>
            </a:pPr>
            <a:r>
              <a:rPr lang="pl-PL" sz="2000" dirty="0">
                <a:solidFill>
                  <a:srgbClr val="172E37"/>
                </a:solidFill>
              </a:rPr>
              <a:t>Wykresy z dn. 25.09.2025 (środa)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400"/>
              <a:buNone/>
            </a:pPr>
            <a:endParaRPr lang="pl-PL" sz="2000" b="1" dirty="0">
              <a:solidFill>
                <a:srgbClr val="172E37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400"/>
              <a:buNone/>
            </a:pPr>
            <a:endParaRPr lang="pl-PL" sz="2000" b="1" dirty="0">
              <a:solidFill>
                <a:srgbClr val="172E37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400"/>
              <a:buNone/>
            </a:pPr>
            <a:endParaRPr sz="3200" dirty="0">
              <a:latin typeface="Gill Sans"/>
              <a:ea typeface="Gill Sans"/>
              <a:cs typeface="Gill Sans"/>
              <a:sym typeface="Gill San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Pismo odręczne 2">
                <a:extLst>
                  <a:ext uri="{FF2B5EF4-FFF2-40B4-BE49-F238E27FC236}">
                    <a16:creationId xmlns:a16="http://schemas.microsoft.com/office/drawing/2014/main" id="{F4887A6F-1277-9BC0-17C4-663031CBF65C}"/>
                  </a:ext>
                </a:extLst>
              </p14:cNvPr>
              <p14:cNvContentPartPr/>
              <p14:nvPr/>
            </p14:nvContentPartPr>
            <p14:xfrm>
              <a:off x="3462867" y="533240"/>
              <a:ext cx="360" cy="360"/>
            </p14:xfrm>
          </p:contentPart>
        </mc:Choice>
        <mc:Fallback xmlns="">
          <p:pic>
            <p:nvPicPr>
              <p:cNvPr id="3" name="Pismo odręczne 2">
                <a:extLst>
                  <a:ext uri="{FF2B5EF4-FFF2-40B4-BE49-F238E27FC236}">
                    <a16:creationId xmlns:a16="http://schemas.microsoft.com/office/drawing/2014/main" id="{F4887A6F-1277-9BC0-17C4-663031CBF65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56747" y="52712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8F4CA300-891E-6192-8845-8091A9008EA7}"/>
                  </a:ext>
                </a:extLst>
              </p14:cNvPr>
              <p14:cNvContentPartPr/>
              <p14:nvPr/>
            </p14:nvContentPartPr>
            <p14:xfrm>
              <a:off x="5485347" y="1795040"/>
              <a:ext cx="544320" cy="9648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8F4CA300-891E-6192-8845-8091A9008EA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79227" y="1788920"/>
                <a:ext cx="55656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D9C8ADB0-1EA1-41BC-D506-D914DE1D9B2F}"/>
                  </a:ext>
                </a:extLst>
              </p14:cNvPr>
              <p14:cNvContentPartPr/>
              <p14:nvPr/>
            </p14:nvContentPartPr>
            <p14:xfrm>
              <a:off x="5553747" y="1854080"/>
              <a:ext cx="500040" cy="2556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D9C8ADB0-1EA1-41BC-D506-D914DE1D9B2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90747" y="1791080"/>
                <a:ext cx="62568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CC3BA7F7-0821-95E1-4BD4-0170A2F2D936}"/>
                  </a:ext>
                </a:extLst>
              </p14:cNvPr>
              <p14:cNvContentPartPr/>
              <p14:nvPr/>
            </p14:nvContentPartPr>
            <p14:xfrm>
              <a:off x="2201067" y="1837160"/>
              <a:ext cx="749160" cy="3420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CC3BA7F7-0821-95E1-4BD4-0170A2F2D93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38427" y="1774520"/>
                <a:ext cx="8748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6A110C8B-DB7D-7D66-1B72-508046FC9828}"/>
                  </a:ext>
                </a:extLst>
              </p14:cNvPr>
              <p14:cNvContentPartPr/>
              <p14:nvPr/>
            </p14:nvContentPartPr>
            <p14:xfrm>
              <a:off x="2988387" y="1862360"/>
              <a:ext cx="160884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6A110C8B-DB7D-7D66-1B72-508046FC982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25747" y="1799360"/>
                <a:ext cx="17344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854CA082-8F5F-86BF-43E3-C82F923AF44C}"/>
                  </a:ext>
                </a:extLst>
              </p14:cNvPr>
              <p14:cNvContentPartPr/>
              <p14:nvPr/>
            </p14:nvContentPartPr>
            <p14:xfrm>
              <a:off x="4614147" y="1862360"/>
              <a:ext cx="584280" cy="3420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854CA082-8F5F-86BF-43E3-C82F923AF44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51507" y="1799360"/>
                <a:ext cx="70992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E8A12E07-CDFD-3E5A-A8CD-1E3C829AF5F1}"/>
                  </a:ext>
                </a:extLst>
              </p14:cNvPr>
              <p14:cNvContentPartPr/>
              <p14:nvPr/>
            </p14:nvContentPartPr>
            <p14:xfrm>
              <a:off x="5029227" y="1819520"/>
              <a:ext cx="457920" cy="4500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E8A12E07-CDFD-3E5A-A8CD-1E3C829AF5F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66227" y="1756880"/>
                <a:ext cx="583560" cy="17064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Obraz 1">
            <a:extLst>
              <a:ext uri="{FF2B5EF4-FFF2-40B4-BE49-F238E27FC236}">
                <a16:creationId xmlns:a16="http://schemas.microsoft.com/office/drawing/2014/main" id="{6FFAB4C4-9692-404E-3B51-CCBE6D568A3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0184" y="1600300"/>
            <a:ext cx="7604868" cy="25273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B95D4E2-DC3E-656C-E13D-CFCC85637B78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r="827"/>
          <a:stretch>
            <a:fillRect/>
          </a:stretch>
        </p:blipFill>
        <p:spPr>
          <a:xfrm>
            <a:off x="410185" y="4152080"/>
            <a:ext cx="7108216" cy="254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63">
          <a:extLst>
            <a:ext uri="{FF2B5EF4-FFF2-40B4-BE49-F238E27FC236}">
              <a16:creationId xmlns:a16="http://schemas.microsoft.com/office/drawing/2014/main" id="{1456E18F-5638-37F1-BF73-611670618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>
            <a:extLst>
              <a:ext uri="{FF2B5EF4-FFF2-40B4-BE49-F238E27FC236}">
                <a16:creationId xmlns:a16="http://schemas.microsoft.com/office/drawing/2014/main" id="{6D4A1176-D8EE-D501-8A3E-A833F130E9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61300" y="243200"/>
            <a:ext cx="8857800" cy="10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" marR="612775" lvl="0" indent="0" algn="r" rtl="0">
              <a:lnSpc>
                <a:spcPct val="101200"/>
              </a:lnSpc>
              <a:spcBef>
                <a:spcPts val="0"/>
              </a:spcBef>
              <a:spcAft>
                <a:spcPts val="0"/>
              </a:spcAft>
              <a:buClr>
                <a:srgbClr val="0080BF"/>
              </a:buClr>
              <a:buSzPts val="3200"/>
              <a:buNone/>
            </a:pPr>
            <a:r>
              <a:rPr lang="pl-PL" dirty="0"/>
              <a:t>Bilansowanie sieci</a:t>
            </a:r>
            <a:endParaRPr dirty="0"/>
          </a:p>
        </p:txBody>
      </p:sp>
      <p:sp>
        <p:nvSpPr>
          <p:cNvPr id="165" name="Google Shape;165;p17">
            <a:extLst>
              <a:ext uri="{FF2B5EF4-FFF2-40B4-BE49-F238E27FC236}">
                <a16:creationId xmlns:a16="http://schemas.microsoft.com/office/drawing/2014/main" id="{E0DE7290-0407-8D1F-146E-BE8AD2C58E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7401" y="4614333"/>
            <a:ext cx="11031722" cy="154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600"/>
              <a:buNone/>
            </a:pPr>
            <a:r>
              <a:rPr lang="pl-PL" sz="2000" b="1" dirty="0">
                <a:solidFill>
                  <a:srgbClr val="172E37"/>
                </a:solidFill>
              </a:rPr>
              <a:t>25.09.2025 (czwartek) – wykres poziomu niezbilansowania sieci (saldo)</a:t>
            </a:r>
          </a:p>
          <a:p>
            <a:pPr marL="34290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600"/>
              <a:buFontTx/>
              <a:buChar char="-"/>
            </a:pPr>
            <a:r>
              <a:rPr lang="pl-PL" sz="2000" b="1" dirty="0">
                <a:solidFill>
                  <a:srgbClr val="172E37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Znacznie większa generacja niż zużycie do 19</a:t>
            </a:r>
          </a:p>
          <a:p>
            <a:pPr marL="34290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600"/>
              <a:buFontTx/>
              <a:buChar char="-"/>
            </a:pPr>
            <a:r>
              <a:rPr lang="pl-PL" sz="2000" b="1" dirty="0">
                <a:solidFill>
                  <a:srgbClr val="172E37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Po 19:00 szczyt wieczorny – niedobór energii w sieci</a:t>
            </a:r>
            <a:endParaRPr sz="2000" dirty="0">
              <a:solidFill>
                <a:srgbClr val="3D8BA9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DD13ECA-ACDC-9961-293C-56F923F78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600" y="1166500"/>
            <a:ext cx="7907500" cy="336725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B450A7C3-9A75-BE3B-CD3C-06CD166C7B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1303400"/>
            <a:ext cx="4211587" cy="242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8939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"/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>
                <a:solidFill>
                  <a:schemeClr val="dk1"/>
                </a:solidFill>
              </a:rPr>
              <a:t>Mapa KSE – pse.pl</a:t>
            </a:r>
            <a:endParaRPr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7D1EAA8-4C7F-464C-0759-BF02BD652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421" y="1503545"/>
            <a:ext cx="8929158" cy="528907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79c0c35341_2_81"/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>
                <a:solidFill>
                  <a:schemeClr val="dk1"/>
                </a:solidFill>
              </a:rPr>
              <a:t>Zarządzanie pracą sieci – poziom centralny</a:t>
            </a:r>
            <a:endParaRPr/>
          </a:p>
        </p:txBody>
      </p:sp>
      <p:sp>
        <p:nvSpPr>
          <p:cNvPr id="305" name="Google Shape;305;g379c0c35341_2_81"/>
          <p:cNvSpPr txBox="1">
            <a:spLocks noGrp="1"/>
          </p:cNvSpPr>
          <p:nvPr>
            <p:ph type="body" idx="1"/>
          </p:nvPr>
        </p:nvSpPr>
        <p:spPr>
          <a:xfrm>
            <a:off x="410183" y="1529292"/>
            <a:ext cx="8687635" cy="4798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C340"/>
              </a:buClr>
              <a:buSzPts val="1800"/>
              <a:buFont typeface="Arial"/>
              <a:buNone/>
            </a:pPr>
            <a:endParaRPr sz="2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4064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C340"/>
              </a:buClr>
              <a:buSzPts val="2800"/>
              <a:buFont typeface="Calibri"/>
              <a:buChar char="•"/>
            </a:pPr>
            <a:r>
              <a:rPr lang="pl-PL" dirty="0">
                <a:solidFill>
                  <a:srgbClr val="000000"/>
                </a:solidFill>
              </a:rPr>
              <a:t>Nierynkowe </a:t>
            </a:r>
            <a:r>
              <a:rPr lang="pl-PL" dirty="0" err="1">
                <a:solidFill>
                  <a:srgbClr val="000000"/>
                </a:solidFill>
              </a:rPr>
              <a:t>redysponowanie</a:t>
            </a:r>
            <a:r>
              <a:rPr lang="pl-PL" dirty="0">
                <a:solidFill>
                  <a:srgbClr val="000000"/>
                </a:solidFill>
              </a:rPr>
              <a:t> pracą źródeł wytwórczych</a:t>
            </a:r>
            <a:endParaRPr dirty="0"/>
          </a:p>
          <a:p>
            <a:pPr marL="342900" lvl="0" indent="-4064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C340"/>
              </a:buClr>
              <a:buSzPts val="2800"/>
              <a:buFont typeface="Calibri"/>
              <a:buChar char="•"/>
            </a:pPr>
            <a:r>
              <a:rPr lang="pl-PL" dirty="0">
                <a:solidFill>
                  <a:srgbClr val="000000"/>
                </a:solidFill>
              </a:rPr>
              <a:t> Import/eksport energii od krajów sąsiednich</a:t>
            </a:r>
            <a:endParaRPr dirty="0"/>
          </a:p>
          <a:p>
            <a:pPr marL="342900" lvl="0" indent="-4064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C340"/>
              </a:buClr>
              <a:buSzPts val="2800"/>
              <a:buFont typeface="Calibri"/>
              <a:buChar char="•"/>
            </a:pPr>
            <a:r>
              <a:rPr lang="pl-PL" dirty="0">
                <a:solidFill>
                  <a:srgbClr val="000000"/>
                </a:solidFill>
              </a:rPr>
              <a:t> Zarządzanie popytem (podmioty zgłaszają gotowość do redukcji mocy na żądanie)</a:t>
            </a:r>
            <a:endParaRPr dirty="0"/>
          </a:p>
          <a:p>
            <a:pPr marL="342900" lvl="0" indent="-4064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C340"/>
              </a:buClr>
              <a:buSzPts val="2800"/>
              <a:buFont typeface="Calibri"/>
              <a:buChar char="•"/>
            </a:pPr>
            <a:r>
              <a:rPr lang="pl-PL" dirty="0">
                <a:solidFill>
                  <a:srgbClr val="000000"/>
                </a:solidFill>
              </a:rPr>
              <a:t> Przywołanie jednostek wytwórczych w dysponowaniu operatora</a:t>
            </a:r>
            <a:endParaRPr dirty="0"/>
          </a:p>
          <a:p>
            <a:pPr marL="342900" lvl="0" indent="-4064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C340"/>
              </a:buClr>
              <a:buSzPts val="2800"/>
              <a:buFont typeface="Calibri"/>
              <a:buChar char="•"/>
            </a:pPr>
            <a:r>
              <a:rPr lang="pl-PL" dirty="0">
                <a:solidFill>
                  <a:srgbClr val="000000"/>
                </a:solidFill>
              </a:rPr>
              <a:t> Generacja wymuszona przez elektrociepłownie</a:t>
            </a:r>
            <a:endParaRPr dirty="0"/>
          </a:p>
          <a:p>
            <a:pPr marL="342900" lvl="0" indent="-4064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C340"/>
              </a:buClr>
              <a:buSzPts val="2800"/>
              <a:buFont typeface="Calibri"/>
              <a:buChar char="•"/>
            </a:pPr>
            <a:r>
              <a:rPr lang="pl-PL" dirty="0">
                <a:solidFill>
                  <a:srgbClr val="000000"/>
                </a:solidFill>
              </a:rPr>
              <a:t> Praca w przeciążeniu wybranych jednostek</a:t>
            </a:r>
            <a:endParaRPr dirty="0"/>
          </a:p>
          <a:p>
            <a:pPr marL="342900" lvl="0" indent="-406400" algn="l" rtl="0">
              <a:lnSpc>
                <a:spcPct val="90000"/>
              </a:lnSpc>
              <a:spcBef>
                <a:spcPts val="900"/>
              </a:spcBef>
              <a:spcAft>
                <a:spcPts val="450"/>
              </a:spcAft>
              <a:buClr>
                <a:srgbClr val="88C340"/>
              </a:buClr>
              <a:buSzPts val="2800"/>
              <a:buFont typeface="Calibri"/>
              <a:buChar char="•"/>
            </a:pPr>
            <a:r>
              <a:rPr lang="pl-PL" dirty="0">
                <a:solidFill>
                  <a:srgbClr val="000000"/>
                </a:solidFill>
              </a:rPr>
              <a:t> Przywołanie rynku mocy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1"/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 dirty="0">
                <a:solidFill>
                  <a:schemeClr val="dk1"/>
                </a:solidFill>
              </a:rPr>
              <a:t>Godziny szczytu – pse.pl</a:t>
            </a:r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1BABFCB-3982-9566-E765-F5998B066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47" y="1833446"/>
            <a:ext cx="11332705" cy="252995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F5ADD42-7BF4-7D25-0A3E-CEECB39CB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777" y="5089976"/>
            <a:ext cx="2072064" cy="38763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553EC09-3A2F-C91D-6BF9-9ACE48855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777" y="4650158"/>
            <a:ext cx="2072064" cy="35359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A427D30-B23E-6364-0A87-8A081335B15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79"/>
          <a:stretch>
            <a:fillRect/>
          </a:stretch>
        </p:blipFill>
        <p:spPr>
          <a:xfrm>
            <a:off x="908777" y="5994948"/>
            <a:ext cx="2072064" cy="34489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857CD7D-7851-2951-3737-919C82E97D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79"/>
          <a:stretch>
            <a:fillRect/>
          </a:stretch>
        </p:blipFill>
        <p:spPr>
          <a:xfrm>
            <a:off x="908777" y="5563830"/>
            <a:ext cx="2072064" cy="344894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BA4AF3D6-4085-CDF0-4445-30394620AC12}"/>
              </a:ext>
            </a:extLst>
          </p:cNvPr>
          <p:cNvSpPr/>
          <p:nvPr/>
        </p:nvSpPr>
        <p:spPr>
          <a:xfrm>
            <a:off x="908777" y="5994947"/>
            <a:ext cx="2072064" cy="3360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BDAE9B0-1565-AE56-1326-8CC974A90513}"/>
              </a:ext>
            </a:extLst>
          </p:cNvPr>
          <p:cNvSpPr txBox="1"/>
          <p:nvPr/>
        </p:nvSpPr>
        <p:spPr>
          <a:xfrm>
            <a:off x="908777" y="6054219"/>
            <a:ext cx="2810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WYMAGANE OGRANICZANIE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>
                <a:solidFill>
                  <a:schemeClr val="dk1"/>
                </a:solidFill>
              </a:rPr>
              <a:t>Wpływ OZE na ceny energii</a:t>
            </a:r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body" idx="1"/>
          </p:nvPr>
        </p:nvSpPr>
        <p:spPr>
          <a:xfrm>
            <a:off x="7738533" y="1529292"/>
            <a:ext cx="4043283" cy="419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lvl="0" indent="-3778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•"/>
            </a:pPr>
            <a:r>
              <a:rPr lang="pl-PL" sz="2200" dirty="0">
                <a:solidFill>
                  <a:srgbClr val="172E37"/>
                </a:solidFill>
              </a:rPr>
              <a:t>Źródła pogodowo zależne PV i WIL mają duży wpływ na </a:t>
            </a:r>
            <a:r>
              <a:rPr lang="pl-PL" sz="2200" dirty="0" err="1">
                <a:solidFill>
                  <a:srgbClr val="172E37"/>
                </a:solidFill>
              </a:rPr>
              <a:t>cenotwórstwo</a:t>
            </a:r>
            <a:r>
              <a:rPr lang="pl-PL" sz="2200" dirty="0">
                <a:solidFill>
                  <a:srgbClr val="172E37"/>
                </a:solidFill>
              </a:rPr>
              <a:t> rynku energii.</a:t>
            </a:r>
            <a:endParaRPr sz="2200" dirty="0"/>
          </a:p>
          <a:p>
            <a:pPr marL="365125" lvl="0" indent="-3778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•"/>
            </a:pPr>
            <a:r>
              <a:rPr lang="pl-PL" sz="2200" dirty="0">
                <a:solidFill>
                  <a:srgbClr val="172E37"/>
                </a:solidFill>
              </a:rPr>
              <a:t>W okresach dużej generacji PV i WIL oraz małego zapotrzebowania KSE ceny są niskie lub ujemne.</a:t>
            </a:r>
            <a:endParaRPr sz="2200" dirty="0"/>
          </a:p>
          <a:p>
            <a:pPr marL="365125" lvl="0" indent="-3778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•"/>
            </a:pPr>
            <a:r>
              <a:rPr lang="pl-PL" sz="2200" dirty="0">
                <a:solidFill>
                  <a:srgbClr val="172E37"/>
                </a:solidFill>
              </a:rPr>
              <a:t>W okresach braku generacji PV i WIL oraz dużego zapotrzebowania KSE ceny energii są wysokie.</a:t>
            </a:r>
            <a:endParaRPr sz="2200" dirty="0"/>
          </a:p>
        </p:txBody>
      </p:sp>
      <p:pic>
        <p:nvPicPr>
          <p:cNvPr id="200" name="Google Shape;20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185" y="1695543"/>
            <a:ext cx="6828816" cy="44004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5FDBF5-B706-79D0-53AF-711EB6305B74}"/>
              </a:ext>
            </a:extLst>
          </p:cNvPr>
          <p:cNvSpPr txBox="1"/>
          <p:nvPr/>
        </p:nvSpPr>
        <p:spPr>
          <a:xfrm>
            <a:off x="410185" y="6256867"/>
            <a:ext cx="7328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Przykładowe 24 h– zależność prognozy generacji OZE od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fixingu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na RDN, dane od spółki obrotu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5">
          <a:extLst>
            <a:ext uri="{FF2B5EF4-FFF2-40B4-BE49-F238E27FC236}">
              <a16:creationId xmlns:a16="http://schemas.microsoft.com/office/drawing/2014/main" id="{AA6876C0-DC0D-6C1C-FBB7-DB0CD9FFA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">
            <a:extLst>
              <a:ext uri="{FF2B5EF4-FFF2-40B4-BE49-F238E27FC236}">
                <a16:creationId xmlns:a16="http://schemas.microsoft.com/office/drawing/2014/main" id="{BE310334-2866-E7D2-4629-9585107A09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 dirty="0">
                <a:solidFill>
                  <a:schemeClr val="dk1"/>
                </a:solidFill>
              </a:rPr>
              <a:t>Wpływ OZE na ceny energii</a:t>
            </a:r>
            <a:endParaRPr dirty="0"/>
          </a:p>
        </p:txBody>
      </p:sp>
      <p:pic>
        <p:nvPicPr>
          <p:cNvPr id="207" name="Google Shape;207;p23">
            <a:extLst>
              <a:ext uri="{FF2B5EF4-FFF2-40B4-BE49-F238E27FC236}">
                <a16:creationId xmlns:a16="http://schemas.microsoft.com/office/drawing/2014/main" id="{C35C3A41-DA51-9231-748B-417418ECBDB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013" y="1502066"/>
            <a:ext cx="11365973" cy="42706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FD46A4B-244D-288E-FC61-917786CD52FF}"/>
              </a:ext>
            </a:extLst>
          </p:cNvPr>
          <p:cNvSpPr txBox="1"/>
          <p:nvPr/>
        </p:nvSpPr>
        <p:spPr>
          <a:xfrm>
            <a:off x="554182" y="5865091"/>
            <a:ext cx="10908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Zmiana „typowego” kształtu wykresu godzinowego średniej ceny za EE na przestrzeni lat 2016 - 2023 </a:t>
            </a:r>
          </a:p>
        </p:txBody>
      </p:sp>
    </p:spTree>
    <p:extLst>
      <p:ext uri="{BB962C8B-B14F-4D97-AF65-F5344CB8AC3E}">
        <p14:creationId xmlns:p14="http://schemas.microsoft.com/office/powerpoint/2010/main" val="4083490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"/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 dirty="0">
                <a:solidFill>
                  <a:schemeClr val="dk1"/>
                </a:solidFill>
              </a:rPr>
              <a:t>Zmiany strukturalne cen energii</a:t>
            </a:r>
            <a:endParaRPr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FDEFB88-8818-838B-4947-15575D589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030448"/>
              </p:ext>
            </p:extLst>
          </p:nvPr>
        </p:nvGraphicFramePr>
        <p:xfrm>
          <a:off x="6096000" y="1559353"/>
          <a:ext cx="5672407" cy="2116720"/>
        </p:xfrm>
        <a:graphic>
          <a:graphicData uri="http://schemas.openxmlformats.org/drawingml/2006/table">
            <a:tbl>
              <a:tblPr firstRow="1" bandRow="1">
                <a:tableStyleId>{5EE23394-927D-4B36-9371-302FCE36DFAA}</a:tableStyleId>
              </a:tblPr>
              <a:tblGrid>
                <a:gridCol w="1898665">
                  <a:extLst>
                    <a:ext uri="{9D8B030D-6E8A-4147-A177-3AD203B41FA5}">
                      <a16:colId xmlns:a16="http://schemas.microsoft.com/office/drawing/2014/main" val="1992924794"/>
                    </a:ext>
                  </a:extLst>
                </a:gridCol>
                <a:gridCol w="1886871">
                  <a:extLst>
                    <a:ext uri="{9D8B030D-6E8A-4147-A177-3AD203B41FA5}">
                      <a16:colId xmlns:a16="http://schemas.microsoft.com/office/drawing/2014/main" val="3865206456"/>
                    </a:ext>
                  </a:extLst>
                </a:gridCol>
                <a:gridCol w="1886871">
                  <a:extLst>
                    <a:ext uri="{9D8B030D-6E8A-4147-A177-3AD203B41FA5}">
                      <a16:colId xmlns:a16="http://schemas.microsoft.com/office/drawing/2014/main" val="1800326989"/>
                    </a:ext>
                  </a:extLst>
                </a:gridCol>
              </a:tblGrid>
              <a:tr h="758824">
                <a:tc>
                  <a:txBody>
                    <a:bodyPr/>
                    <a:lstStyle/>
                    <a:p>
                      <a:r>
                        <a:rPr lang="pl-PL" dirty="0"/>
                        <a:t>Czerwiec w roku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Średnia cena RDN (PLN/MWh)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Źródło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485270"/>
                  </a:ext>
                </a:extLst>
              </a:tr>
              <a:tr h="339474">
                <a:tc>
                  <a:txBody>
                    <a:bodyPr/>
                    <a:lstStyle/>
                    <a:p>
                      <a:r>
                        <a:rPr lang="pl-PL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884,68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dirty="0"/>
                        <a:t>Raporty TGE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847446"/>
                  </a:ext>
                </a:extLst>
              </a:tr>
              <a:tr h="339474">
                <a:tc>
                  <a:txBody>
                    <a:bodyPr/>
                    <a:lstStyle/>
                    <a:p>
                      <a:r>
                        <a:rPr lang="pl-PL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550,93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Raporty TGE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573107"/>
                  </a:ext>
                </a:extLst>
              </a:tr>
              <a:tr h="339474">
                <a:tc>
                  <a:txBody>
                    <a:bodyPr/>
                    <a:lstStyle/>
                    <a:p>
                      <a:r>
                        <a:rPr lang="pl-PL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496,88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dirty="0"/>
                        <a:t>Raporty TGE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719465"/>
                  </a:ext>
                </a:extLst>
              </a:tr>
              <a:tr h="339474">
                <a:tc>
                  <a:txBody>
                    <a:bodyPr/>
                    <a:lstStyle/>
                    <a:p>
                      <a:r>
                        <a:rPr lang="pl-PL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350,58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dirty="0"/>
                        <a:t>Raporty TGE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49738"/>
                  </a:ext>
                </a:extLst>
              </a:tr>
            </a:tbl>
          </a:graphicData>
        </a:graphic>
      </p:graphicFrame>
      <p:graphicFrame>
        <p:nvGraphicFramePr>
          <p:cNvPr id="15" name="Wykres 14">
            <a:extLst>
              <a:ext uri="{FF2B5EF4-FFF2-40B4-BE49-F238E27FC236}">
                <a16:creationId xmlns:a16="http://schemas.microsoft.com/office/drawing/2014/main" id="{0232A862-9AB1-4B88-FB2B-626539D9C5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3773435"/>
              </p:ext>
            </p:extLst>
          </p:nvPr>
        </p:nvGraphicFramePr>
        <p:xfrm>
          <a:off x="423594" y="1559354"/>
          <a:ext cx="5478442" cy="2486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A37472A6-9E7A-B6CC-0E02-4CBC4DBA17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1191537"/>
              </p:ext>
            </p:extLst>
          </p:nvPr>
        </p:nvGraphicFramePr>
        <p:xfrm>
          <a:off x="423594" y="4128635"/>
          <a:ext cx="5478442" cy="2486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6003DA5A-5D61-40CB-90F3-701E810689BC}"/>
              </a:ext>
            </a:extLst>
          </p:cNvPr>
          <p:cNvSpPr txBox="1"/>
          <p:nvPr/>
        </p:nvSpPr>
        <p:spPr>
          <a:xfrm>
            <a:off x="6096000" y="3860781"/>
            <a:ext cx="5672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Rozwój OZE powoduje </a:t>
            </a:r>
            <a:r>
              <a:rPr lang="pl-PL" sz="2000" b="1" dirty="0">
                <a:latin typeface="Calibri" panose="020F0502020204030204" pitchFamily="34" charset="0"/>
                <a:cs typeface="Calibri" panose="020F0502020204030204" pitchFamily="34" charset="0"/>
              </a:rPr>
              <a:t>spadek średniej ceny za EE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, ale duże koszty bilansowania systemu, powodują wzrost opłat dystrybucyjnych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"/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>
                <a:solidFill>
                  <a:schemeClr val="dk1"/>
                </a:solidFill>
              </a:rPr>
              <a:t>www.tge.pl</a:t>
            </a:r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734B7E1-67C7-20CF-240E-467E54CC3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94" y="1045769"/>
            <a:ext cx="11126753" cy="563006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>
                <a:solidFill>
                  <a:schemeClr val="dk1"/>
                </a:solidFill>
              </a:rPr>
              <a:t>Ceny ujemne</a:t>
            </a:r>
            <a:endParaRPr/>
          </a:p>
        </p:txBody>
      </p:sp>
      <p:sp>
        <p:nvSpPr>
          <p:cNvPr id="225" name="Google Shape;225;p26"/>
          <p:cNvSpPr txBox="1">
            <a:spLocks noGrp="1"/>
          </p:cNvSpPr>
          <p:nvPr>
            <p:ph type="body" idx="1"/>
          </p:nvPr>
        </p:nvSpPr>
        <p:spPr>
          <a:xfrm>
            <a:off x="7987850" y="1563085"/>
            <a:ext cx="42041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800"/>
              <a:buNone/>
            </a:pPr>
            <a:r>
              <a:rPr lang="pl-PL" sz="2700" b="1" dirty="0">
                <a:solidFill>
                  <a:srgbClr val="172E37"/>
                </a:solidFill>
              </a:rPr>
              <a:t>Sierpień 2024</a:t>
            </a:r>
            <a:endParaRPr sz="27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800"/>
              <a:buNone/>
            </a:pPr>
            <a:r>
              <a:rPr lang="pl-PL" sz="2700" b="1" dirty="0">
                <a:solidFill>
                  <a:srgbClr val="172E37"/>
                </a:solidFill>
              </a:rPr>
              <a:t> </a:t>
            </a:r>
            <a:endParaRPr sz="27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800"/>
              <a:buNone/>
            </a:pPr>
            <a:r>
              <a:rPr lang="pl-PL" sz="2700" dirty="0">
                <a:solidFill>
                  <a:srgbClr val="172E37"/>
                </a:solidFill>
              </a:rPr>
              <a:t>Średnia cena: </a:t>
            </a:r>
            <a:r>
              <a:rPr lang="pl-PL" sz="2700" b="1" dirty="0">
                <a:solidFill>
                  <a:srgbClr val="172E37"/>
                </a:solidFill>
              </a:rPr>
              <a:t>414,75 zł/MWh</a:t>
            </a:r>
            <a:endParaRPr sz="270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72E37"/>
              </a:buClr>
              <a:buSzPts val="1800"/>
              <a:buNone/>
            </a:pPr>
            <a:r>
              <a:rPr lang="pl-PL" sz="2700" dirty="0">
                <a:solidFill>
                  <a:srgbClr val="172E37"/>
                </a:solidFill>
              </a:rPr>
              <a:t>64 godzin z cenami ujemnymi</a:t>
            </a:r>
            <a:endParaRPr sz="270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72E37"/>
              </a:buClr>
              <a:buSzPts val="1800"/>
              <a:buNone/>
            </a:pPr>
            <a:r>
              <a:rPr lang="pl-PL" sz="2700" dirty="0">
                <a:solidFill>
                  <a:srgbClr val="172E37"/>
                </a:solidFill>
              </a:rPr>
              <a:t>Cena min: </a:t>
            </a:r>
            <a:r>
              <a:rPr lang="pl-PL" sz="2700" b="1" dirty="0">
                <a:solidFill>
                  <a:srgbClr val="172E37"/>
                </a:solidFill>
              </a:rPr>
              <a:t>– 619,20 zł/MWh</a:t>
            </a:r>
            <a:endParaRPr sz="270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72E37"/>
              </a:buClr>
              <a:buSzPts val="1800"/>
              <a:buNone/>
            </a:pPr>
            <a:r>
              <a:rPr lang="pl-PL" sz="2700" dirty="0">
                <a:solidFill>
                  <a:srgbClr val="172E37"/>
                </a:solidFill>
              </a:rPr>
              <a:t>Cena max: </a:t>
            </a:r>
            <a:r>
              <a:rPr lang="pl-PL" sz="2700" b="1" dirty="0">
                <a:solidFill>
                  <a:srgbClr val="172E37"/>
                </a:solidFill>
              </a:rPr>
              <a:t>+ 1 936,09 zł/MWh</a:t>
            </a:r>
            <a:endParaRPr sz="310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72E37"/>
              </a:buClr>
              <a:buSzPts val="1800"/>
              <a:buNone/>
            </a:pPr>
            <a:endParaRPr sz="2700" b="1" dirty="0">
              <a:solidFill>
                <a:srgbClr val="172E3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72E37"/>
              </a:buClr>
              <a:buSzPts val="1800"/>
              <a:buNone/>
            </a:pPr>
            <a:r>
              <a:rPr lang="pl-PL" sz="2700" b="1" dirty="0">
                <a:solidFill>
                  <a:srgbClr val="172E37"/>
                </a:solidFill>
              </a:rPr>
              <a:t>KWIECIEŃ 2025 – 79 godzin</a:t>
            </a:r>
            <a:endParaRPr sz="270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2400" dirty="0">
              <a:solidFill>
                <a:srgbClr val="172E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72" y="1563085"/>
            <a:ext cx="7549596" cy="505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71;g379c0c35341_2_81">
            <a:extLst>
              <a:ext uri="{FF2B5EF4-FFF2-40B4-BE49-F238E27FC236}">
                <a16:creationId xmlns:a16="http://schemas.microsoft.com/office/drawing/2014/main" id="{85CF1667-F2DB-4D69-479D-8CC2183BB859}"/>
              </a:ext>
            </a:extLst>
          </p:cNvPr>
          <p:cNvSpPr txBox="1">
            <a:spLocks/>
          </p:cNvSpPr>
          <p:nvPr/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marR="612775" algn="r">
              <a:lnSpc>
                <a:spcPct val="101200"/>
              </a:lnSpc>
              <a:buClr>
                <a:srgbClr val="0080BF"/>
              </a:buClr>
              <a:buSzPts val="3200"/>
            </a:pPr>
            <a:r>
              <a:rPr lang="pl-PL" sz="3600" dirty="0" err="1"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Bio</a:t>
            </a:r>
            <a:endParaRPr lang="pl-PL" sz="1100" dirty="0"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</p:txBody>
      </p:sp>
      <p:sp>
        <p:nvSpPr>
          <p:cNvPr id="9" name="Google Shape;172;g379c0c35341_2_81">
            <a:extLst>
              <a:ext uri="{FF2B5EF4-FFF2-40B4-BE49-F238E27FC236}">
                <a16:creationId xmlns:a16="http://schemas.microsoft.com/office/drawing/2014/main" id="{1A5D9172-8F41-27F2-B808-357C418FA0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24623" y="1427690"/>
            <a:ext cx="6765169" cy="470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000" b="1" dirty="0">
                <a:latin typeface="Calibri" panose="020F0502020204030204" pitchFamily="34" charset="0"/>
                <a:cs typeface="Calibri" panose="020F0502020204030204" pitchFamily="34" charset="0"/>
              </a:rPr>
              <a:t>	Paulina Sakwa 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pl-PL" altLang="pl-PL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Prezes  Stowarzyszenia Energetyki Obywatelskiej Ziemi Świdnickiej aktywnie promującego społeczności energetyczne, prowadzącego działania edukacyjne i działalność w zakresie doradztwa energetycznego, źródeł OZE i zakładaniu spółdzielni energetycznych. Dyrektor Zarządzający Klastra Świdnica Energia Odnawialna. Zawodowo również architektka, obecnie związana przede wszystkim z inwestycjami </a:t>
            </a:r>
            <a:br>
              <a:rPr lang="pl-PL" altLang="pl-PL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odnawialne źródła energii w społecznościach energetycznych i optymalizacją energetyczną obiektów budowlanych</a:t>
            </a:r>
            <a:endParaRPr lang="pl-PL" altLang="pl-PL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pl-PL" sz="2000" dirty="0">
              <a:solidFill>
                <a:srgbClr val="224B90"/>
              </a:solidFill>
              <a:latin typeface="Calibri" panose="020F0502020204030204" pitchFamily="34" charset="0"/>
              <a:ea typeface="Jost Light"/>
              <a:cs typeface="Calibri" panose="020F0502020204030204" pitchFamily="34" charset="0"/>
            </a:endParaRPr>
          </a:p>
        </p:txBody>
      </p:sp>
      <p:pic>
        <p:nvPicPr>
          <p:cNvPr id="10" name="image5.png">
            <a:extLst>
              <a:ext uri="{FF2B5EF4-FFF2-40B4-BE49-F238E27FC236}">
                <a16:creationId xmlns:a16="http://schemas.microsoft.com/office/drawing/2014/main" id="{DF313A45-FEEF-8DF2-1923-B8A7555853CD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39153" y="1804318"/>
            <a:ext cx="3985469" cy="3985469"/>
          </a:xfrm>
          <a:prstGeom prst="rect">
            <a:avLst/>
          </a:prstGeom>
          <a:ln/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"/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>
                <a:solidFill>
                  <a:schemeClr val="dk1"/>
                </a:solidFill>
              </a:rPr>
              <a:t>Ceny ujemne rok 2024</a:t>
            </a:r>
            <a:endParaRPr/>
          </a:p>
        </p:txBody>
      </p:sp>
      <p:graphicFrame>
        <p:nvGraphicFramePr>
          <p:cNvPr id="232" name="Google Shape;232;p27"/>
          <p:cNvGraphicFramePr/>
          <p:nvPr>
            <p:extLst>
              <p:ext uri="{D42A27DB-BD31-4B8C-83A1-F6EECF244321}">
                <p14:modId xmlns:p14="http://schemas.microsoft.com/office/powerpoint/2010/main" val="1122006202"/>
              </p:ext>
            </p:extLst>
          </p:nvPr>
        </p:nvGraphicFramePr>
        <p:xfrm>
          <a:off x="838200" y="1825625"/>
          <a:ext cx="10728825" cy="3767725"/>
        </p:xfrm>
        <a:graphic>
          <a:graphicData uri="http://schemas.openxmlformats.org/drawingml/2006/table">
            <a:tbl>
              <a:tblPr>
                <a:noFill/>
                <a:tableStyleId>{8C238269-73A8-42B3-ABD6-F37772ACA6EB}</a:tableStyleId>
              </a:tblPr>
              <a:tblGrid>
                <a:gridCol w="163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6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1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5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143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78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B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600" b="1" u="none" strike="noStrike" cap="none">
                          <a:solidFill>
                            <a:srgbClr val="0080B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Miesiąc</a:t>
                      </a:r>
                      <a:endParaRPr sz="1600" b="1" i="0" u="none" strike="noStrike" cap="none">
                        <a:solidFill>
                          <a:srgbClr val="0080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solidFill>
                      <a:srgbClr val="DAE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B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0080BF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Marzec</a:t>
                      </a:r>
                      <a:endParaRPr sz="1400" b="1" i="0" u="none" strike="noStrike" cap="none" dirty="0">
                        <a:solidFill>
                          <a:srgbClr val="0080BF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rgbClr val="DAE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B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0080BF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Kwiecień</a:t>
                      </a:r>
                      <a:endParaRPr sz="1400" b="1" i="0" u="none" strike="noStrike" cap="none" dirty="0">
                        <a:solidFill>
                          <a:srgbClr val="0080BF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rgbClr val="DAE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B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0080BF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Maj</a:t>
                      </a:r>
                      <a:endParaRPr sz="1400" b="1" i="0" u="none" strike="noStrike" cap="none" dirty="0">
                        <a:solidFill>
                          <a:srgbClr val="0080BF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rgbClr val="DAE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B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0080BF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Czerwiec</a:t>
                      </a:r>
                      <a:endParaRPr sz="1400" b="1" i="0" u="none" strike="noStrike" cap="none" dirty="0">
                        <a:solidFill>
                          <a:srgbClr val="0080BF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rgbClr val="DAE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B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0080BF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Lipiec</a:t>
                      </a:r>
                      <a:endParaRPr sz="1400" b="1" i="0" u="none" strike="noStrike" cap="none" dirty="0">
                        <a:solidFill>
                          <a:srgbClr val="0080BF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rgbClr val="DAE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B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0080BF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Sierpień</a:t>
                      </a:r>
                      <a:endParaRPr sz="1400" b="1" i="0" u="none" strike="noStrike" cap="none" dirty="0">
                        <a:solidFill>
                          <a:srgbClr val="0080BF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rgbClr val="DAE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B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0080BF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Wrzesień</a:t>
                      </a:r>
                      <a:endParaRPr sz="1400" b="1" i="0" u="none" strike="noStrike" cap="none" dirty="0">
                        <a:solidFill>
                          <a:srgbClr val="0080BF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rgbClr val="DAE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B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0080BF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Październik</a:t>
                      </a:r>
                      <a:endParaRPr sz="1400" b="1" i="0" u="none" strike="noStrike" cap="none" dirty="0">
                        <a:solidFill>
                          <a:srgbClr val="0080BF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rgbClr val="DA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Średnia cena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323,07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341,52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358,93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452,10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425,86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414,75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403,03 </a:t>
                      </a:r>
                      <a:endParaRPr sz="1400" b="1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450,54 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Ilość godzin cen ujemnych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5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27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50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53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51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64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32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11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ACD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600" b="1" u="none" strike="noStrike" cap="none">
                          <a:solidFill>
                            <a:srgbClr val="03ACD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Cena minimalna</a:t>
                      </a:r>
                      <a:endParaRPr sz="1600" b="1" i="0" u="none" strike="noStrike" cap="none">
                        <a:solidFill>
                          <a:srgbClr val="03ACD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ACD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03ACDF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-86,06</a:t>
                      </a:r>
                      <a:endParaRPr sz="1400" b="1" i="0" u="none" strike="noStrike" cap="none" dirty="0">
                        <a:solidFill>
                          <a:srgbClr val="03ACDF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ACD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03ACDF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- 81,00</a:t>
                      </a:r>
                      <a:endParaRPr sz="1400" b="1" i="0" u="none" strike="noStrike" cap="none" dirty="0">
                        <a:solidFill>
                          <a:srgbClr val="03ACDF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ACD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03ACDF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- 155,00</a:t>
                      </a:r>
                      <a:endParaRPr sz="1400" b="1" i="0" u="none" strike="noStrike" cap="none" dirty="0">
                        <a:solidFill>
                          <a:srgbClr val="03ACDF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ACD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03ACDF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- 609,20</a:t>
                      </a:r>
                      <a:endParaRPr sz="1400" b="1" i="0" u="none" strike="noStrike" cap="none" dirty="0">
                        <a:solidFill>
                          <a:srgbClr val="03ACDF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ACD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sng" strike="noStrike" cap="none" dirty="0">
                          <a:solidFill>
                            <a:srgbClr val="03ACDF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- 741,7</a:t>
                      </a:r>
                      <a:endParaRPr sz="1400" b="1" i="0" u="sng" strike="noStrike" cap="none" dirty="0">
                        <a:solidFill>
                          <a:srgbClr val="03ACDF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ACD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03ACDF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- 619,20</a:t>
                      </a:r>
                      <a:endParaRPr sz="1400" b="1" i="0" u="none" strike="noStrike" cap="none" dirty="0">
                        <a:solidFill>
                          <a:srgbClr val="03ACDF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ACD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03ACDF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-175,49 </a:t>
                      </a:r>
                      <a:endParaRPr sz="1400" b="1" i="0" u="none" strike="noStrike" cap="none" dirty="0">
                        <a:solidFill>
                          <a:srgbClr val="03ACDF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ACD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03ACDF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-37,01</a:t>
                      </a:r>
                      <a:endParaRPr sz="1400" b="1" i="0" u="none" strike="noStrike" cap="none" dirty="0">
                        <a:solidFill>
                          <a:srgbClr val="03ACDF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72E37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600" b="1" u="none" strike="noStrike" cap="none">
                          <a:solidFill>
                            <a:srgbClr val="172E37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Cena maksymalna</a:t>
                      </a:r>
                      <a:endParaRPr sz="1600" b="1" i="0" u="none" strike="noStrike" cap="none">
                        <a:solidFill>
                          <a:srgbClr val="172E37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72E37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172E37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+ 599,00</a:t>
                      </a:r>
                      <a:endParaRPr sz="1400" b="1" i="0" u="none" strike="noStrike" cap="none" dirty="0">
                        <a:solidFill>
                          <a:srgbClr val="172E37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72E37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172E37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+ 709,51</a:t>
                      </a:r>
                      <a:endParaRPr sz="1400" b="1" i="0" u="none" strike="noStrike" cap="none" dirty="0">
                        <a:solidFill>
                          <a:srgbClr val="172E37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72E37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172E37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+ 647,84</a:t>
                      </a:r>
                      <a:endParaRPr sz="1400" b="1" i="0" u="none" strike="noStrike" cap="none" dirty="0">
                        <a:solidFill>
                          <a:srgbClr val="172E37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72E37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172E37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+ 1 592,60</a:t>
                      </a:r>
                      <a:endParaRPr sz="1400" b="1" i="0" u="none" strike="noStrike" cap="none" dirty="0">
                        <a:solidFill>
                          <a:srgbClr val="172E37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72E37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sng" strike="noStrike" cap="none" dirty="0">
                          <a:solidFill>
                            <a:srgbClr val="172E37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+ 2 251,82</a:t>
                      </a:r>
                      <a:endParaRPr sz="1400" b="1" i="0" u="sng" strike="noStrike" cap="none" dirty="0">
                        <a:solidFill>
                          <a:srgbClr val="172E37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72E37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172E37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+ 1 936,09</a:t>
                      </a:r>
                      <a:endParaRPr sz="1400" b="1" i="0" u="none" strike="noStrike" cap="none" dirty="0">
                        <a:solidFill>
                          <a:srgbClr val="172E37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72E37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172E37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+ 2 020,02</a:t>
                      </a:r>
                      <a:endParaRPr sz="1400" b="1" i="0" u="none" strike="noStrike" cap="none" dirty="0">
                        <a:solidFill>
                          <a:srgbClr val="172E37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72E37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172E37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+ 1 407,56</a:t>
                      </a:r>
                      <a:endParaRPr sz="1400" b="1" i="0" u="none" strike="noStrike" cap="none" dirty="0">
                        <a:solidFill>
                          <a:srgbClr val="172E37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>
          <a:extLst>
            <a:ext uri="{FF2B5EF4-FFF2-40B4-BE49-F238E27FC236}">
              <a16:creationId xmlns:a16="http://schemas.microsoft.com/office/drawing/2014/main" id="{3542C461-BE65-2983-1407-B7786FE82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">
            <a:extLst>
              <a:ext uri="{FF2B5EF4-FFF2-40B4-BE49-F238E27FC236}">
                <a16:creationId xmlns:a16="http://schemas.microsoft.com/office/drawing/2014/main" id="{3972EE57-7C35-887B-F0BD-D388875AD7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 dirty="0">
                <a:solidFill>
                  <a:schemeClr val="dk1"/>
                </a:solidFill>
              </a:rPr>
              <a:t>Ceny ujemne rok 2025</a:t>
            </a:r>
            <a:endParaRPr dirty="0"/>
          </a:p>
        </p:txBody>
      </p:sp>
      <p:graphicFrame>
        <p:nvGraphicFramePr>
          <p:cNvPr id="232" name="Google Shape;232;p27">
            <a:extLst>
              <a:ext uri="{FF2B5EF4-FFF2-40B4-BE49-F238E27FC236}">
                <a16:creationId xmlns:a16="http://schemas.microsoft.com/office/drawing/2014/main" id="{0D229E7F-E803-662A-8273-749757A66C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5404312"/>
              </p:ext>
            </p:extLst>
          </p:nvPr>
        </p:nvGraphicFramePr>
        <p:xfrm>
          <a:off x="838200" y="1825625"/>
          <a:ext cx="10728825" cy="3767725"/>
        </p:xfrm>
        <a:graphic>
          <a:graphicData uri="http://schemas.openxmlformats.org/drawingml/2006/table">
            <a:tbl>
              <a:tblPr>
                <a:noFill/>
                <a:tableStyleId>{8C238269-73A8-42B3-ABD6-F37772ACA6EB}</a:tableStyleId>
              </a:tblPr>
              <a:tblGrid>
                <a:gridCol w="163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6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1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5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143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78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B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600" b="1" u="none" strike="noStrike" cap="none">
                          <a:solidFill>
                            <a:srgbClr val="0080B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Miesiąc</a:t>
                      </a:r>
                      <a:endParaRPr sz="1600" b="1" i="0" u="none" strike="noStrike" cap="none">
                        <a:solidFill>
                          <a:srgbClr val="0080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solidFill>
                      <a:srgbClr val="DAE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B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600" b="1" u="none" strike="noStrike" cap="none" dirty="0">
                          <a:solidFill>
                            <a:srgbClr val="0080B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Styczeń</a:t>
                      </a:r>
                      <a:endParaRPr sz="1600" b="1" i="0" u="none" strike="noStrike" cap="none" dirty="0">
                        <a:solidFill>
                          <a:srgbClr val="0080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solidFill>
                      <a:srgbClr val="DAE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B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600" b="1" i="0" u="none" strike="noStrike" cap="none" dirty="0">
                          <a:solidFill>
                            <a:srgbClr val="0080B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Luty</a:t>
                      </a:r>
                      <a:endParaRPr sz="1600" b="1" i="0" u="none" strike="noStrike" cap="none" dirty="0">
                        <a:solidFill>
                          <a:srgbClr val="0080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solidFill>
                      <a:srgbClr val="DAE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B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600" b="1" u="none" strike="noStrike" cap="none" dirty="0">
                          <a:solidFill>
                            <a:srgbClr val="0080B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Marzec</a:t>
                      </a:r>
                      <a:endParaRPr sz="1600" b="1" i="0" u="none" strike="noStrike" cap="none" dirty="0">
                        <a:solidFill>
                          <a:srgbClr val="0080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solidFill>
                      <a:srgbClr val="DAE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B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600" b="1" u="none" strike="noStrike" cap="none" dirty="0">
                          <a:solidFill>
                            <a:srgbClr val="0080B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Kwiecień</a:t>
                      </a:r>
                      <a:endParaRPr sz="1600" b="1" i="0" u="none" strike="noStrike" cap="none" dirty="0">
                        <a:solidFill>
                          <a:srgbClr val="0080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solidFill>
                      <a:srgbClr val="DAE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B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600" b="1" u="none" strike="noStrike" cap="none" dirty="0">
                          <a:solidFill>
                            <a:srgbClr val="0080B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Maj</a:t>
                      </a:r>
                      <a:endParaRPr sz="1600" b="1" i="0" u="none" strike="noStrike" cap="none" dirty="0">
                        <a:solidFill>
                          <a:srgbClr val="0080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solidFill>
                      <a:srgbClr val="DAE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B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600" b="1" u="none" strike="noStrike" cap="none" dirty="0">
                          <a:solidFill>
                            <a:srgbClr val="0080B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Czerwiec</a:t>
                      </a:r>
                      <a:endParaRPr sz="1600" b="1" i="0" u="none" strike="noStrike" cap="none" dirty="0">
                        <a:solidFill>
                          <a:srgbClr val="0080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solidFill>
                      <a:srgbClr val="DAE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B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600" b="1" u="none" strike="noStrike" cap="none" dirty="0">
                          <a:solidFill>
                            <a:srgbClr val="0080B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Lipiec</a:t>
                      </a:r>
                      <a:endParaRPr sz="1600" b="1" i="0" u="none" strike="noStrike" cap="none" dirty="0">
                        <a:solidFill>
                          <a:srgbClr val="0080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solidFill>
                      <a:srgbClr val="DAE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B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600" b="1" u="none" strike="noStrike" cap="none" dirty="0">
                          <a:solidFill>
                            <a:srgbClr val="0080B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Sierpień</a:t>
                      </a:r>
                      <a:endParaRPr sz="1600" b="1" i="0" u="none" strike="noStrike" cap="none" dirty="0">
                        <a:solidFill>
                          <a:srgbClr val="0080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solidFill>
                      <a:srgbClr val="DA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Średnia cena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500,10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568,46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406,96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357,23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416,28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350,58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445,99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387,27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Ilość godzin cen ujemnych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ACD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600" b="1" u="none" strike="noStrike" cap="none">
                          <a:solidFill>
                            <a:srgbClr val="03ACD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Cena minimalna</a:t>
                      </a:r>
                      <a:endParaRPr sz="1600" b="1" i="0" u="none" strike="noStrike" cap="none">
                        <a:solidFill>
                          <a:srgbClr val="03ACD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ACD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 dirty="0">
                          <a:solidFill>
                            <a:srgbClr val="03ACD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- 265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ACD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 dirty="0">
                          <a:solidFill>
                            <a:srgbClr val="03ACD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+ 57,8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ACD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 dirty="0">
                          <a:solidFill>
                            <a:srgbClr val="03ACD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- 429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ACD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 dirty="0">
                          <a:solidFill>
                            <a:srgbClr val="03ACD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- 350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ACD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 dirty="0">
                          <a:solidFill>
                            <a:srgbClr val="03ACD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ACD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sng" strike="noStrike" kern="1200" cap="none" dirty="0">
                          <a:solidFill>
                            <a:srgbClr val="03ACD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- 528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ACD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 dirty="0">
                          <a:solidFill>
                            <a:srgbClr val="03ACD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- 5,2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ACDF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 dirty="0">
                          <a:solidFill>
                            <a:srgbClr val="03ACD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- 360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72E37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600" b="1" u="none" strike="noStrike" cap="none">
                          <a:solidFill>
                            <a:srgbClr val="172E37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Cena maksymalna</a:t>
                      </a:r>
                      <a:endParaRPr sz="1600" b="1" i="0" u="none" strike="noStrike" cap="none">
                        <a:solidFill>
                          <a:srgbClr val="172E37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+ 860,30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+ 1203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+ 1175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+ 1050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+ 1100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sng" strike="noStrike" kern="1200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+ 1870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+ 1735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pl-PL" sz="1400" b="1" u="none" strike="noStrike" kern="1200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+ 1270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667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0"/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>
                <a:solidFill>
                  <a:schemeClr val="dk1"/>
                </a:solidFill>
              </a:rPr>
              <a:t>Ceny energii na rynku SPOT</a:t>
            </a:r>
            <a:endParaRPr/>
          </a:p>
        </p:txBody>
      </p:sp>
      <p:pic>
        <p:nvPicPr>
          <p:cNvPr id="252" name="Google Shape;25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294" y="1715246"/>
            <a:ext cx="8507012" cy="447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6394" y="3429000"/>
            <a:ext cx="1343212" cy="1305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 txBox="1">
            <a:spLocks noGrp="1"/>
          </p:cNvSpPr>
          <p:nvPr>
            <p:ph type="title"/>
          </p:nvPr>
        </p:nvSpPr>
        <p:spPr>
          <a:xfrm>
            <a:off x="2853575" y="243200"/>
            <a:ext cx="8965800" cy="10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>
                <a:solidFill>
                  <a:schemeClr val="dk1"/>
                </a:solidFill>
              </a:rPr>
              <a:t>Nowy rynek energii – jak się odnaleźć?</a:t>
            </a:r>
            <a:endParaRPr/>
          </a:p>
        </p:txBody>
      </p:sp>
      <p:sp>
        <p:nvSpPr>
          <p:cNvPr id="259" name="Google Shape;259;p31"/>
          <p:cNvSpPr txBox="1">
            <a:spLocks noGrp="1"/>
          </p:cNvSpPr>
          <p:nvPr>
            <p:ph type="body" idx="1"/>
          </p:nvPr>
        </p:nvSpPr>
        <p:spPr>
          <a:xfrm>
            <a:off x="6793123" y="1303400"/>
            <a:ext cx="50262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D36"/>
              </a:buClr>
              <a:buSzPts val="2800"/>
              <a:buNone/>
            </a:pPr>
            <a:endParaRPr sz="2400" dirty="0">
              <a:solidFill>
                <a:srgbClr val="172E3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2800"/>
              <a:buFont typeface="Calibri"/>
              <a:buChar char="▪"/>
            </a:pPr>
            <a:r>
              <a:rPr lang="pl-PL" dirty="0">
                <a:solidFill>
                  <a:srgbClr val="172E37"/>
                </a:solidFill>
              </a:rPr>
              <a:t>Co robić z </a:t>
            </a:r>
            <a:r>
              <a:rPr lang="pl-PL" dirty="0" err="1">
                <a:solidFill>
                  <a:srgbClr val="172E37"/>
                </a:solidFill>
              </a:rPr>
              <a:t>fotowoltaiką</a:t>
            </a:r>
            <a:r>
              <a:rPr lang="pl-PL" dirty="0">
                <a:solidFill>
                  <a:srgbClr val="172E37"/>
                </a:solidFill>
              </a:rPr>
              <a:t>, jaka jest rola </a:t>
            </a:r>
            <a:r>
              <a:rPr lang="pl-PL" dirty="0" err="1">
                <a:solidFill>
                  <a:srgbClr val="172E37"/>
                </a:solidFill>
              </a:rPr>
              <a:t>fotowoltaiki</a:t>
            </a:r>
            <a:r>
              <a:rPr lang="pl-PL" dirty="0">
                <a:solidFill>
                  <a:srgbClr val="172E37"/>
                </a:solidFill>
              </a:rPr>
              <a:t>, czy warto?</a:t>
            </a:r>
            <a:endParaRPr dirty="0"/>
          </a:p>
          <a:p>
            <a:pPr marL="4572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D36"/>
              </a:buClr>
              <a:buSzPts val="2800"/>
              <a:buNone/>
            </a:pPr>
            <a:endParaRPr dirty="0">
              <a:solidFill>
                <a:srgbClr val="172E37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2800"/>
              <a:buFont typeface="Calibri"/>
              <a:buChar char="▪"/>
            </a:pPr>
            <a:r>
              <a:rPr lang="pl-PL" dirty="0">
                <a:solidFill>
                  <a:srgbClr val="172E37"/>
                </a:solidFill>
              </a:rPr>
              <a:t>Co z magazynami energii, jak je dobierać, jak wykorzystać potencjał?</a:t>
            </a:r>
            <a:endParaRPr dirty="0"/>
          </a:p>
          <a:p>
            <a:pPr marL="4572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2D36"/>
              </a:buClr>
              <a:buSzPts val="2800"/>
              <a:buNone/>
            </a:pPr>
            <a:endParaRPr dirty="0">
              <a:solidFill>
                <a:srgbClr val="172E37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2800"/>
              <a:buFont typeface="Calibri"/>
              <a:buChar char="▪"/>
            </a:pPr>
            <a:r>
              <a:rPr lang="pl-PL" dirty="0">
                <a:solidFill>
                  <a:srgbClr val="172E37"/>
                </a:solidFill>
              </a:rPr>
              <a:t>Jakie modele zakupu i rozliczeń energii, taryfa dynamiczna?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>
              <a:solidFill>
                <a:srgbClr val="172E37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D36"/>
              </a:buClr>
              <a:buSzPts val="2800"/>
              <a:buNone/>
            </a:pPr>
            <a:endParaRPr sz="2400" dirty="0">
              <a:solidFill>
                <a:srgbClr val="3D8BA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2" name="Picture 2" descr="Wygenerowany obraz">
            <a:extLst>
              <a:ext uri="{FF2B5EF4-FFF2-40B4-BE49-F238E27FC236}">
                <a16:creationId xmlns:a16="http://schemas.microsoft.com/office/drawing/2014/main" id="{936884B5-1D0F-F7AE-00FC-3B314F372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83" y="1782619"/>
            <a:ext cx="6345381" cy="423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F79DD69-17E2-1FE6-062A-D8ECE44D0A09}"/>
              </a:ext>
            </a:extLst>
          </p:cNvPr>
          <p:cNvSpPr txBox="1"/>
          <p:nvPr/>
        </p:nvSpPr>
        <p:spPr>
          <a:xfrm>
            <a:off x="2853575" y="2900217"/>
            <a:ext cx="1820025" cy="193899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2000" b="1" dirty="0">
                <a:solidFill>
                  <a:schemeClr val="bg1">
                    <a:alpha val="75019"/>
                  </a:schemeClr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3"/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>
                <a:solidFill>
                  <a:schemeClr val="dk1"/>
                </a:solidFill>
              </a:rPr>
              <a:t>Modele zakupu energii</a:t>
            </a:r>
            <a:endParaRPr/>
          </a:p>
        </p:txBody>
      </p:sp>
      <p:graphicFrame>
        <p:nvGraphicFramePr>
          <p:cNvPr id="2" name="Google Shape;172;g379c0c35341_2_81">
            <a:extLst>
              <a:ext uri="{FF2B5EF4-FFF2-40B4-BE49-F238E27FC236}">
                <a16:creationId xmlns:a16="http://schemas.microsoft.com/office/drawing/2014/main" id="{F45FA888-2B78-FED5-DEDA-17E7E783C8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1803948"/>
              </p:ext>
            </p:extLst>
          </p:nvPr>
        </p:nvGraphicFramePr>
        <p:xfrm>
          <a:off x="410183" y="1847850"/>
          <a:ext cx="1137163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>
                <a:solidFill>
                  <a:schemeClr val="dk1"/>
                </a:solidFill>
              </a:rPr>
              <a:t>Społeczności energetyczne</a:t>
            </a:r>
            <a:endParaRPr/>
          </a:p>
        </p:txBody>
      </p:sp>
      <p:grpSp>
        <p:nvGrpSpPr>
          <p:cNvPr id="279" name="Google Shape;279;p34"/>
          <p:cNvGrpSpPr/>
          <p:nvPr/>
        </p:nvGrpSpPr>
        <p:grpSpPr>
          <a:xfrm>
            <a:off x="1724940" y="1677358"/>
            <a:ext cx="3395915" cy="3395915"/>
            <a:chOff x="1293737" y="1258050"/>
            <a:chExt cx="2547000" cy="2547000"/>
          </a:xfrm>
        </p:grpSpPr>
        <p:sp>
          <p:nvSpPr>
            <p:cNvPr id="280" name="Google Shape;280;p34"/>
            <p:cNvSpPr/>
            <p:nvPr/>
          </p:nvSpPr>
          <p:spPr>
            <a:xfrm rot="2700000">
              <a:off x="2286374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rgbClr val="0942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ill Sans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1510752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117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942A1"/>
                </a:buClr>
                <a:buSzPts val="1600"/>
                <a:buFont typeface="Roboto"/>
                <a:buNone/>
              </a:pPr>
              <a:r>
                <a:rPr lang="pl-PL" sz="1600" b="1" i="0" u="none" strike="noStrike" cap="none">
                  <a:solidFill>
                    <a:srgbClr val="0942A1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600" b="1" i="0" u="none" strike="noStrike" cap="none">
                <a:solidFill>
                  <a:srgbClr val="0942A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2" name="Google Shape;282;p34"/>
            <p:cNvSpPr txBox="1"/>
            <p:nvPr/>
          </p:nvSpPr>
          <p:spPr>
            <a:xfrm rot="-2700000">
              <a:off x="1501398" y="2241353"/>
              <a:ext cx="2332604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Roboto"/>
                <a:buNone/>
              </a:pPr>
              <a:r>
                <a:rPr lang="pl-PL" sz="1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OSE</a:t>
              </a:r>
              <a:endParaRPr sz="11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p34"/>
          <p:cNvGrpSpPr/>
          <p:nvPr/>
        </p:nvGrpSpPr>
        <p:grpSpPr>
          <a:xfrm>
            <a:off x="6831798" y="1677358"/>
            <a:ext cx="3395915" cy="3395915"/>
            <a:chOff x="5123977" y="1258050"/>
            <a:chExt cx="2547000" cy="2547000"/>
          </a:xfrm>
        </p:grpSpPr>
        <p:sp>
          <p:nvSpPr>
            <p:cNvPr id="288" name="Google Shape;288;p34"/>
            <p:cNvSpPr/>
            <p:nvPr/>
          </p:nvSpPr>
          <p:spPr>
            <a:xfrm rot="2700000">
              <a:off x="6116614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rgbClr val="307A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ill Sans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9" name="Google Shape;289;p34"/>
            <p:cNvSpPr/>
            <p:nvPr/>
          </p:nvSpPr>
          <p:spPr>
            <a:xfrm>
              <a:off x="5340992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117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7AF3"/>
                </a:buClr>
                <a:buSzPts val="1600"/>
                <a:buFont typeface="Roboto"/>
                <a:buNone/>
              </a:pPr>
              <a:r>
                <a:rPr lang="pl-PL" sz="1600" b="1" i="0" u="none" strike="noStrike" cap="none">
                  <a:solidFill>
                    <a:srgbClr val="307AF3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600" b="1" i="0" u="none" strike="noStrike" cap="none">
                <a:solidFill>
                  <a:srgbClr val="307AF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0" name="Google Shape;290;p34"/>
            <p:cNvSpPr txBox="1"/>
            <p:nvPr/>
          </p:nvSpPr>
          <p:spPr>
            <a:xfrm rot="-2700000">
              <a:off x="5323969" y="2238203"/>
              <a:ext cx="2341513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Roboto"/>
                <a:buNone/>
              </a:pPr>
              <a:r>
                <a:rPr lang="pl-PL" sz="1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Klastry Energii</a:t>
              </a:r>
              <a:endParaRPr sz="11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1" name="Google Shape;291;p34"/>
          <p:cNvSpPr txBox="1"/>
          <p:nvPr/>
        </p:nvSpPr>
        <p:spPr>
          <a:xfrm>
            <a:off x="1552013" y="5610991"/>
            <a:ext cx="65796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 -&gt; zakaz sprzedaży energii „na zewnątrz”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Funkcjonuje rynek wewnętrzny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trzałka w dół 1">
            <a:extLst>
              <a:ext uri="{FF2B5EF4-FFF2-40B4-BE49-F238E27FC236}">
                <a16:creationId xmlns:a16="http://schemas.microsoft.com/office/drawing/2014/main" id="{3C775DEE-7491-3D0C-55A1-7C5801DDC087}"/>
              </a:ext>
            </a:extLst>
          </p:cNvPr>
          <p:cNvSpPr/>
          <p:nvPr/>
        </p:nvSpPr>
        <p:spPr>
          <a:xfrm>
            <a:off x="4550966" y="4493287"/>
            <a:ext cx="553629" cy="1117704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83" name="Google Shape;283;p34"/>
          <p:cNvGrpSpPr/>
          <p:nvPr/>
        </p:nvGrpSpPr>
        <p:grpSpPr>
          <a:xfrm>
            <a:off x="4271838" y="1677358"/>
            <a:ext cx="3395915" cy="3395915"/>
            <a:chOff x="3203958" y="1258050"/>
            <a:chExt cx="2547000" cy="2547000"/>
          </a:xfrm>
        </p:grpSpPr>
        <p:sp>
          <p:nvSpPr>
            <p:cNvPr id="284" name="Google Shape;284;p34"/>
            <p:cNvSpPr/>
            <p:nvPr/>
          </p:nvSpPr>
          <p:spPr>
            <a:xfrm rot="2700000">
              <a:off x="4196595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rgbClr val="0D5C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ill Sans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5" name="Google Shape;285;p34"/>
            <p:cNvSpPr/>
            <p:nvPr/>
          </p:nvSpPr>
          <p:spPr>
            <a:xfrm>
              <a:off x="3420974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117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D5CDF"/>
                </a:buClr>
                <a:buSzPts val="1600"/>
                <a:buFont typeface="Roboto"/>
                <a:buNone/>
              </a:pPr>
              <a:r>
                <a:rPr lang="pl-PL" sz="1600" b="1" i="0" u="none" strike="noStrike" cap="none">
                  <a:solidFill>
                    <a:srgbClr val="0D5CD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600" b="1" i="0" u="none" strike="noStrike" cap="none">
                <a:solidFill>
                  <a:srgbClr val="0D5C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6" name="Google Shape;286;p34"/>
            <p:cNvSpPr txBox="1"/>
            <p:nvPr/>
          </p:nvSpPr>
          <p:spPr>
            <a:xfrm rot="-2700000">
              <a:off x="3410687" y="2240903"/>
              <a:ext cx="2333877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Roboto"/>
                <a:buNone/>
              </a:pPr>
              <a:r>
                <a:rPr lang="pl-PL" sz="1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Spółdzielnie Energetyczne</a:t>
              </a:r>
              <a:endParaRPr sz="11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"/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>
                <a:solidFill>
                  <a:schemeClr val="dk1"/>
                </a:solidFill>
              </a:rPr>
              <a:t>Zasób elastyczności</a:t>
            </a:r>
            <a:endParaRPr/>
          </a:p>
        </p:txBody>
      </p:sp>
      <p:sp>
        <p:nvSpPr>
          <p:cNvPr id="265" name="Google Shape;265;p32"/>
          <p:cNvSpPr txBox="1">
            <a:spLocks noGrp="1"/>
          </p:cNvSpPr>
          <p:nvPr>
            <p:ph type="body" idx="1"/>
          </p:nvPr>
        </p:nvSpPr>
        <p:spPr>
          <a:xfrm>
            <a:off x="410183" y="1529292"/>
            <a:ext cx="1137163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F"/>
              </a:buClr>
              <a:buSzPts val="3600"/>
              <a:buNone/>
            </a:pPr>
            <a:r>
              <a:rPr lang="pl-PL" sz="3200" dirty="0"/>
              <a:t>Zmiana paradygmatu roli elektrowni PV</a:t>
            </a:r>
            <a:endParaRPr sz="500" dirty="0"/>
          </a:p>
          <a:p>
            <a:pPr marL="3429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2800"/>
              <a:buFont typeface="Calibri"/>
              <a:buChar char="▪"/>
            </a:pPr>
            <a:r>
              <a:rPr lang="pl-PL" dirty="0">
                <a:solidFill>
                  <a:srgbClr val="172E37"/>
                </a:solidFill>
              </a:rPr>
              <a:t>Instalacja fotowoltaiczna </a:t>
            </a:r>
            <a:endParaRPr dirty="0"/>
          </a:p>
          <a:p>
            <a:pPr marL="3429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2800"/>
              <a:buFont typeface="Calibri"/>
              <a:buChar char="▪"/>
            </a:pPr>
            <a:r>
              <a:rPr lang="pl-PL" dirty="0">
                <a:solidFill>
                  <a:srgbClr val="172E37"/>
                </a:solidFill>
              </a:rPr>
              <a:t>Magazyn energii </a:t>
            </a:r>
            <a:endParaRPr dirty="0"/>
          </a:p>
          <a:p>
            <a:pPr marL="3429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2800"/>
              <a:buFont typeface="Calibri"/>
              <a:buChar char="▪"/>
            </a:pPr>
            <a:r>
              <a:rPr lang="pl-PL" dirty="0">
                <a:solidFill>
                  <a:srgbClr val="172E37"/>
                </a:solidFill>
              </a:rPr>
              <a:t>Zużycie energii </a:t>
            </a:r>
            <a:endParaRPr dirty="0"/>
          </a:p>
          <a:p>
            <a:pPr marL="3429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2800"/>
              <a:buFont typeface="Calibri"/>
              <a:buChar char="▪"/>
            </a:pPr>
            <a:r>
              <a:rPr lang="pl-PL" dirty="0">
                <a:solidFill>
                  <a:srgbClr val="172E37"/>
                </a:solidFill>
              </a:rPr>
              <a:t>System teleinformatyczny</a:t>
            </a:r>
            <a:endParaRPr dirty="0"/>
          </a:p>
          <a:p>
            <a:pPr marL="3429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2800"/>
              <a:buFont typeface="Calibri"/>
              <a:buChar char="▪"/>
            </a:pPr>
            <a:r>
              <a:rPr lang="pl-PL" dirty="0">
                <a:solidFill>
                  <a:srgbClr val="172E37"/>
                </a:solidFill>
              </a:rPr>
              <a:t>Model rozliczeń energii</a:t>
            </a:r>
            <a:endParaRPr dirty="0"/>
          </a:p>
          <a:p>
            <a:pPr marL="34290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2000"/>
              <a:buFont typeface="Noto Sans Symbols"/>
              <a:buNone/>
            </a:pPr>
            <a:endParaRPr sz="2400" dirty="0">
              <a:solidFill>
                <a:srgbClr val="172E37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2000"/>
              <a:buNone/>
            </a:pPr>
            <a:endParaRPr sz="2000" dirty="0">
              <a:solidFill>
                <a:srgbClr val="172E3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2000"/>
              <a:buNone/>
            </a:pPr>
            <a:endParaRPr sz="2000" dirty="0">
              <a:solidFill>
                <a:srgbClr val="172E3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2000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2"/>
          <p:cNvSpPr txBox="1"/>
          <p:nvPr/>
        </p:nvSpPr>
        <p:spPr>
          <a:xfrm>
            <a:off x="410183" y="4550851"/>
            <a:ext cx="5796653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0" i="0" u="none" strike="noStrike" cap="none" dirty="0">
                <a:solidFill>
                  <a:srgbClr val="172E37"/>
                </a:solidFill>
                <a:latin typeface="Arial"/>
                <a:ea typeface="Arial"/>
                <a:cs typeface="Arial"/>
                <a:sym typeface="Arial"/>
              </a:rPr>
              <a:t>Na obecnym etapie transformacji rynku energii </a:t>
            </a:r>
            <a:br>
              <a:rPr lang="pl-PL" sz="1800" b="0" i="0" u="none" strike="noStrike" cap="none" dirty="0">
                <a:solidFill>
                  <a:srgbClr val="172E3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800" b="0" i="0" u="none" strike="noStrike" cap="none" dirty="0">
                <a:solidFill>
                  <a:srgbClr val="172E37"/>
                </a:solidFill>
                <a:latin typeface="Arial"/>
                <a:ea typeface="Arial"/>
                <a:cs typeface="Arial"/>
                <a:sym typeface="Arial"/>
              </a:rPr>
              <a:t>w Polsce, instalacja fotowoltaiczna (PV) sama w sobie nie jest już wystarczającym rozwiązaniem. </a:t>
            </a:r>
            <a:endParaRPr sz="1600" b="0" i="0" u="none" strike="noStrike" cap="none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6122" y="2258585"/>
            <a:ext cx="4565026" cy="3695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5"/>
          <p:cNvSpPr txBox="1">
            <a:spLocks noGrp="1"/>
          </p:cNvSpPr>
          <p:nvPr>
            <p:ph type="title"/>
          </p:nvPr>
        </p:nvSpPr>
        <p:spPr>
          <a:xfrm>
            <a:off x="2826650" y="243200"/>
            <a:ext cx="8992500" cy="10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/>
              <a:t>Bilansowanie energii - autokonsumpcja</a:t>
            </a:r>
            <a:endParaRPr/>
          </a:p>
        </p:txBody>
      </p:sp>
      <p:sp>
        <p:nvSpPr>
          <p:cNvPr id="297" name="Google Shape;297;p35"/>
          <p:cNvSpPr txBox="1">
            <a:spLocks noGrp="1"/>
          </p:cNvSpPr>
          <p:nvPr>
            <p:ph type="body" idx="1"/>
          </p:nvPr>
        </p:nvSpPr>
        <p:spPr>
          <a:xfrm>
            <a:off x="410183" y="1461558"/>
            <a:ext cx="1137163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pl-PL" sz="2000" dirty="0">
                <a:highlight>
                  <a:srgbClr val="FFFFFF"/>
                </a:highlight>
              </a:rPr>
              <a:t>Bilansowanie energii </a:t>
            </a:r>
            <a:r>
              <a:rPr lang="pl-PL" sz="2000" dirty="0" err="1">
                <a:highlight>
                  <a:srgbClr val="FFFFFF"/>
                </a:highlight>
              </a:rPr>
              <a:t>społeczności</a:t>
            </a:r>
            <a:r>
              <a:rPr lang="pl-PL" sz="2000" dirty="0">
                <a:highlight>
                  <a:srgbClr val="FFFFFF"/>
                </a:highlight>
              </a:rPr>
              <a:t> energetycznych </a:t>
            </a:r>
            <a:r>
              <a:rPr lang="pl-PL" sz="2000" dirty="0" err="1">
                <a:highlight>
                  <a:srgbClr val="FFFFFF"/>
                </a:highlight>
              </a:rPr>
              <a:t>leży</a:t>
            </a:r>
            <a:r>
              <a:rPr lang="pl-PL" sz="2000" dirty="0">
                <a:highlight>
                  <a:srgbClr val="FFFFFF"/>
                </a:highlight>
              </a:rPr>
              <a:t> u podstaw ich funkcjonowania</a:t>
            </a:r>
            <a:endParaRPr sz="30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pl-PL" sz="2000" dirty="0">
                <a:highlight>
                  <a:srgbClr val="FFFFFF"/>
                </a:highlight>
              </a:rPr>
              <a:t>Zapewnienie </a:t>
            </a:r>
            <a:r>
              <a:rPr lang="pl-PL" sz="2000" dirty="0" err="1">
                <a:highlight>
                  <a:srgbClr val="FFFFFF"/>
                </a:highlight>
              </a:rPr>
              <a:t>równowagi</a:t>
            </a:r>
            <a:r>
              <a:rPr lang="pl-PL" sz="2000" dirty="0">
                <a:highlight>
                  <a:srgbClr val="FFFFFF"/>
                </a:highlight>
              </a:rPr>
              <a:t> </a:t>
            </a:r>
            <a:r>
              <a:rPr lang="pl-PL" sz="2000" dirty="0" err="1">
                <a:highlight>
                  <a:srgbClr val="FFFFFF"/>
                </a:highlight>
              </a:rPr>
              <a:t>podaży</a:t>
            </a:r>
            <a:r>
              <a:rPr lang="pl-PL" sz="2000" dirty="0">
                <a:highlight>
                  <a:srgbClr val="FFFFFF"/>
                </a:highlight>
              </a:rPr>
              <a:t> i popytu</a:t>
            </a:r>
            <a:endParaRPr sz="30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pl-PL" sz="2000" dirty="0">
                <a:highlight>
                  <a:srgbClr val="FFFFFF"/>
                </a:highlight>
              </a:rPr>
              <a:t>Rzeczywiste (kwadransowe lub godzinowe) </a:t>
            </a:r>
            <a:r>
              <a:rPr lang="pl-PL" sz="2000" dirty="0" err="1">
                <a:highlight>
                  <a:srgbClr val="FFFFFF"/>
                </a:highlight>
              </a:rPr>
              <a:t>równoważenie</a:t>
            </a:r>
            <a:r>
              <a:rPr lang="pl-PL" sz="2000" dirty="0">
                <a:highlight>
                  <a:srgbClr val="FFFFFF"/>
                </a:highlight>
              </a:rPr>
              <a:t> produkcji i zapotrzebowania na energię elektryczną, w oparciu o lokalne </a:t>
            </a:r>
            <a:r>
              <a:rPr lang="pl-PL" sz="2000" dirty="0" err="1">
                <a:highlight>
                  <a:srgbClr val="FFFFFF"/>
                </a:highlight>
              </a:rPr>
              <a:t>źródła</a:t>
            </a:r>
            <a:r>
              <a:rPr lang="pl-PL" sz="2000" dirty="0">
                <a:highlight>
                  <a:srgbClr val="FFFFFF"/>
                </a:highlight>
              </a:rPr>
              <a:t> wytwarzania energii elektrycznej (lub cieplnej) w </a:t>
            </a:r>
            <a:r>
              <a:rPr lang="pl-PL" sz="2000" dirty="0" err="1">
                <a:highlight>
                  <a:srgbClr val="FFFFFF"/>
                </a:highlight>
              </a:rPr>
              <a:t>obrębie</a:t>
            </a:r>
            <a:r>
              <a:rPr lang="pl-PL" sz="2000" dirty="0">
                <a:highlight>
                  <a:srgbClr val="FFFFFF"/>
                </a:highlight>
              </a:rPr>
              <a:t> tej samej sieci dystrybucyjnej 110 </a:t>
            </a:r>
            <a:r>
              <a:rPr lang="pl-PL" sz="2000" dirty="0" err="1">
                <a:highlight>
                  <a:srgbClr val="FFFFFF"/>
                </a:highlight>
              </a:rPr>
              <a:t>kV</a:t>
            </a:r>
            <a:r>
              <a:rPr lang="pl-PL" sz="2000" dirty="0">
                <a:highlight>
                  <a:srgbClr val="FFFFFF"/>
                </a:highlight>
              </a:rPr>
              <a:t>.</a:t>
            </a:r>
            <a:endParaRPr sz="300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4600" dirty="0"/>
          </a:p>
          <a:p>
            <a:pPr marL="114300" lvl="0" indent="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rgbClr val="88C340"/>
              </a:buClr>
              <a:buSzPts val="1800"/>
              <a:buNone/>
            </a:pPr>
            <a:endParaRPr sz="2300" b="1" dirty="0"/>
          </a:p>
        </p:txBody>
      </p:sp>
      <p:sp>
        <p:nvSpPr>
          <p:cNvPr id="298" name="Google Shape;298;p35"/>
          <p:cNvSpPr txBox="1"/>
          <p:nvPr/>
        </p:nvSpPr>
        <p:spPr>
          <a:xfrm>
            <a:off x="8165316" y="3704961"/>
            <a:ext cx="3616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l-PL" sz="3200" b="0" i="0" u="none" strike="noStrike" cap="non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SIEĆ </a:t>
            </a:r>
            <a:r>
              <a:rPr lang="pl-PL" sz="3800" b="0" i="0" u="none" strike="noStrike" cap="none">
                <a:solidFill>
                  <a:schemeClr val="accent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≠</a:t>
            </a:r>
            <a:r>
              <a:rPr lang="pl-PL" sz="3200" b="0" i="0" u="none" strike="noStrike" cap="none">
                <a:solidFill>
                  <a:schemeClr val="accent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 MAGAZYN</a:t>
            </a:r>
            <a:endParaRPr sz="3200" b="0" i="0" u="none" strike="noStrike" cap="none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99" name="Google Shape;299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918" y="3704961"/>
            <a:ext cx="6988009" cy="2909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6"/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 dirty="0">
                <a:solidFill>
                  <a:schemeClr val="dk1"/>
                </a:solidFill>
              </a:rPr>
              <a:t>Bilansowanie KSE- poziom lokalny</a:t>
            </a:r>
            <a:endParaRPr dirty="0"/>
          </a:p>
        </p:txBody>
      </p:sp>
      <p:sp>
        <p:nvSpPr>
          <p:cNvPr id="311" name="Google Shape;311;p36"/>
          <p:cNvSpPr txBox="1">
            <a:spLocks noGrp="1"/>
          </p:cNvSpPr>
          <p:nvPr>
            <p:ph type="body" idx="1"/>
          </p:nvPr>
        </p:nvSpPr>
        <p:spPr>
          <a:xfrm>
            <a:off x="341973" y="1682000"/>
            <a:ext cx="9337736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pl-PL" b="1" dirty="0">
                <a:solidFill>
                  <a:schemeClr val="dk1"/>
                </a:solidFill>
              </a:rPr>
              <a:t>Sterowalne źródła wytwórcze:</a:t>
            </a:r>
            <a:endParaRPr b="1" dirty="0"/>
          </a:p>
          <a:p>
            <a:pPr marL="3429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Calibri"/>
              <a:buChar char="•"/>
            </a:pPr>
            <a:r>
              <a:rPr lang="pl-PL" dirty="0"/>
              <a:t>Kogeneracja gazowa</a:t>
            </a:r>
            <a:endParaRPr dirty="0"/>
          </a:p>
          <a:p>
            <a:pPr marL="3429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Calibri"/>
              <a:buChar char="•"/>
            </a:pPr>
            <a:r>
              <a:rPr lang="pl-PL" dirty="0"/>
              <a:t>Agregaty prądotwórcze</a:t>
            </a:r>
          </a:p>
          <a:p>
            <a:pPr marL="342900" indent="-406400">
              <a:buSzPts val="2800"/>
              <a:buFont typeface="Calibri"/>
              <a:buChar char="•"/>
            </a:pPr>
            <a:r>
              <a:rPr lang="pl-PL" dirty="0"/>
              <a:t>Biogazownie szczytowe</a:t>
            </a:r>
            <a:endParaRPr dirty="0"/>
          </a:p>
          <a:p>
            <a:pPr marL="3429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Calibri"/>
              <a:buChar char="•"/>
            </a:pPr>
            <a:r>
              <a:rPr lang="pl-PL" dirty="0"/>
              <a:t>Elektrownie szczytowo-pompowe (do czasu „rozładowania”)</a:t>
            </a:r>
            <a:endParaRPr dirty="0"/>
          </a:p>
          <a:p>
            <a:pPr marL="3429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Calibri"/>
              <a:buChar char="•"/>
            </a:pPr>
            <a:r>
              <a:rPr lang="pl-PL" dirty="0"/>
              <a:t>Elektrownie hybrydowe OZE + BESS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pl-PL" b="1" dirty="0"/>
              <a:t>ALE TEŻ:</a:t>
            </a:r>
          </a:p>
          <a:p>
            <a:pPr marL="3429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Calibri"/>
              <a:buChar char="•"/>
            </a:pPr>
            <a:r>
              <a:rPr lang="pl-PL" dirty="0"/>
              <a:t>Elastyczność energetyczna, lokalne bilansowanie</a:t>
            </a:r>
          </a:p>
          <a:p>
            <a:pPr marL="3429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Calibri"/>
              <a:buChar char="•"/>
            </a:pPr>
            <a:r>
              <a:rPr lang="pl-PL" dirty="0"/>
              <a:t>Zarządzanie zużyciem</a:t>
            </a:r>
            <a:endParaRPr dirty="0"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171450" lvl="0" indent="-57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None/>
            </a:pP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7"/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attrocento Sans"/>
              <a:buNone/>
            </a:pPr>
            <a:r>
              <a:rPr lang="pl-PL"/>
              <a:t>Elastyczność energetyczna</a:t>
            </a:r>
            <a:endParaRPr/>
          </a:p>
        </p:txBody>
      </p:sp>
      <p:sp>
        <p:nvSpPr>
          <p:cNvPr id="317" name="Google Shape;317;p37"/>
          <p:cNvSpPr txBox="1">
            <a:spLocks noGrp="1"/>
          </p:cNvSpPr>
          <p:nvPr>
            <p:ph type="body" idx="1"/>
          </p:nvPr>
        </p:nvSpPr>
        <p:spPr>
          <a:xfrm>
            <a:off x="359923" y="1825625"/>
            <a:ext cx="1137163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C340"/>
              </a:buClr>
              <a:buSzPts val="1946"/>
              <a:buNone/>
            </a:pPr>
            <a:r>
              <a:rPr lang="pl-PL" b="1" dirty="0">
                <a:solidFill>
                  <a:srgbClr val="000000"/>
                </a:solidFill>
              </a:rPr>
              <a:t>Trendy:</a:t>
            </a:r>
            <a:endParaRPr dirty="0"/>
          </a:p>
          <a:p>
            <a:pPr marL="204788" lvl="0" indent="-214055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C340"/>
              </a:buClr>
              <a:buSzPts val="1946"/>
              <a:buFont typeface="Calibri"/>
              <a:buChar char="•"/>
            </a:pPr>
            <a:r>
              <a:rPr lang="pl-PL" dirty="0">
                <a:solidFill>
                  <a:srgbClr val="000000"/>
                </a:solidFill>
              </a:rPr>
              <a:t>Zachęty do magazynowania energii oraz auto-konsumpcji energii wytwarzanej lokalnie</a:t>
            </a:r>
            <a:endParaRPr dirty="0"/>
          </a:p>
          <a:p>
            <a:pPr marL="204788" lvl="0" indent="-214055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C340"/>
              </a:buClr>
              <a:buSzPts val="1946"/>
              <a:buFont typeface="Calibri"/>
              <a:buChar char="•"/>
            </a:pPr>
            <a:r>
              <a:rPr lang="pl-PL" dirty="0">
                <a:solidFill>
                  <a:srgbClr val="000000"/>
                </a:solidFill>
              </a:rPr>
              <a:t>Zachęty do obszarowego bilansowania systemów energetycznych i ciepłowniczych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C340"/>
              </a:buClr>
              <a:buSzPts val="1946"/>
              <a:buNone/>
            </a:pPr>
            <a:endParaRPr b="1" dirty="0">
              <a:solidFill>
                <a:srgbClr val="000000"/>
              </a:solidFill>
            </a:endParaRPr>
          </a:p>
          <a:p>
            <a:pPr marL="11430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C340"/>
              </a:buClr>
              <a:buSzPts val="1946"/>
              <a:buNone/>
            </a:pPr>
            <a:r>
              <a:rPr lang="pl-PL" b="1" dirty="0">
                <a:solidFill>
                  <a:srgbClr val="000000"/>
                </a:solidFill>
              </a:rPr>
              <a:t>Rynek:</a:t>
            </a:r>
            <a:r>
              <a:rPr lang="pl-PL" dirty="0">
                <a:solidFill>
                  <a:srgbClr val="000000"/>
                </a:solidFill>
              </a:rPr>
              <a:t> </a:t>
            </a:r>
            <a:endParaRPr dirty="0"/>
          </a:p>
          <a:p>
            <a:pPr marL="204788" lvl="0" indent="-214055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C340"/>
              </a:buClr>
              <a:buSzPts val="1946"/>
              <a:buFont typeface="Calibri"/>
              <a:buChar char="•"/>
            </a:pPr>
            <a:r>
              <a:rPr lang="pl-PL" dirty="0">
                <a:solidFill>
                  <a:srgbClr val="000000"/>
                </a:solidFill>
              </a:rPr>
              <a:t>Rynki lokalne energii (społeczności energetyczne)</a:t>
            </a:r>
            <a:endParaRPr dirty="0"/>
          </a:p>
          <a:p>
            <a:pPr marL="204788" lvl="0" indent="-214055" algn="l" rtl="0">
              <a:lnSpc>
                <a:spcPct val="90000"/>
              </a:lnSpc>
              <a:spcBef>
                <a:spcPts val="900"/>
              </a:spcBef>
              <a:spcAft>
                <a:spcPts val="450"/>
              </a:spcAft>
              <a:buClr>
                <a:srgbClr val="88C340"/>
              </a:buClr>
              <a:buSzPts val="1946"/>
              <a:buFont typeface="Calibri"/>
              <a:buChar char="•"/>
            </a:pPr>
            <a:r>
              <a:rPr lang="pl-PL" dirty="0">
                <a:solidFill>
                  <a:srgbClr val="000000"/>
                </a:solidFill>
              </a:rPr>
              <a:t>Systemy zarządzania energią (EMS) na poziomie lokalnym i regionalnym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70">
          <a:extLst>
            <a:ext uri="{FF2B5EF4-FFF2-40B4-BE49-F238E27FC236}">
              <a16:creationId xmlns:a16="http://schemas.microsoft.com/office/drawing/2014/main" id="{E7431B4A-99FC-694B-77F1-0C37D0E01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1;g379c0c35341_2_81">
            <a:extLst>
              <a:ext uri="{FF2B5EF4-FFF2-40B4-BE49-F238E27FC236}">
                <a16:creationId xmlns:a16="http://schemas.microsoft.com/office/drawing/2014/main" id="{7FE281A8-B97A-D25D-EAFF-7CB1D5EED8D9}"/>
              </a:ext>
            </a:extLst>
          </p:cNvPr>
          <p:cNvSpPr txBox="1">
            <a:spLocks/>
          </p:cNvSpPr>
          <p:nvPr/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marR="612775" algn="r">
              <a:lnSpc>
                <a:spcPct val="101200"/>
              </a:lnSpc>
              <a:buClr>
                <a:srgbClr val="0080BF"/>
              </a:buClr>
              <a:buSzPts val="3200"/>
            </a:pPr>
            <a:r>
              <a:rPr lang="pl-PL" sz="3600" dirty="0"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Plan prezentacji</a:t>
            </a:r>
            <a:endParaRPr lang="pl-PL" sz="1100" dirty="0"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</p:txBody>
      </p:sp>
      <p:sp>
        <p:nvSpPr>
          <p:cNvPr id="8" name="Google Shape;172;g379c0c35341_2_81">
            <a:extLst>
              <a:ext uri="{FF2B5EF4-FFF2-40B4-BE49-F238E27FC236}">
                <a16:creationId xmlns:a16="http://schemas.microsoft.com/office/drawing/2014/main" id="{F3A28039-8474-0334-992A-F2DB254C18C6}"/>
              </a:ext>
            </a:extLst>
          </p:cNvPr>
          <p:cNvSpPr txBox="1">
            <a:spLocks/>
          </p:cNvSpPr>
          <p:nvPr/>
        </p:nvSpPr>
        <p:spPr>
          <a:xfrm>
            <a:off x="5309931" y="1709477"/>
            <a:ext cx="588877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172E37"/>
              </a:buClr>
              <a:buSzPts val="1600"/>
              <a:buFont typeface="+mj-lt"/>
              <a:buAutoNum type="romanUcPeriod"/>
            </a:pPr>
            <a:r>
              <a:rPr lang="pl-PL" sz="2000" dirty="0">
                <a:solidFill>
                  <a:srgbClr val="172E37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Kontekst techniczno-ekonomiczny transformacji energetycznej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172E37"/>
              </a:buClr>
              <a:buSzPts val="1600"/>
              <a:buFont typeface="+mj-lt"/>
              <a:buAutoNum type="romanUcPeriod"/>
            </a:pPr>
            <a:r>
              <a:rPr lang="pl-PL" sz="2000" dirty="0">
                <a:solidFill>
                  <a:srgbClr val="172E37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Wpływ PV na rynek energii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172E37"/>
              </a:buClr>
              <a:buSzPts val="1600"/>
              <a:buFont typeface="+mj-lt"/>
              <a:buAutoNum type="romanUcPeriod"/>
            </a:pPr>
            <a:r>
              <a:rPr lang="pl-PL" sz="2000" dirty="0">
                <a:solidFill>
                  <a:srgbClr val="172E37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Zasoby elastyczności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172E37"/>
              </a:buClr>
              <a:buSzPts val="1600"/>
              <a:buFont typeface="+mj-lt"/>
              <a:buAutoNum type="romanUcPeriod"/>
            </a:pPr>
            <a:r>
              <a:rPr lang="pl-PL" sz="2000" dirty="0">
                <a:solidFill>
                  <a:srgbClr val="172E37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Społeczności energetyczne i </a:t>
            </a:r>
            <a:r>
              <a:rPr lang="pl-PL" sz="2000" dirty="0" err="1">
                <a:solidFill>
                  <a:srgbClr val="172E37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autokonsumpcja</a:t>
            </a:r>
            <a:endParaRPr lang="pl-PL" sz="2000" dirty="0">
              <a:solidFill>
                <a:srgbClr val="172E37"/>
              </a:solidFill>
              <a:latin typeface="Calibri" panose="020F0502020204030204" pitchFamily="34" charset="0"/>
              <a:ea typeface="Poppins"/>
              <a:cs typeface="Calibri" panose="020F0502020204030204" pitchFamily="34" charset="0"/>
              <a:sym typeface="Poppins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rgbClr val="172E37"/>
              </a:buClr>
              <a:buSzPts val="1600"/>
              <a:buFont typeface="+mj-lt"/>
              <a:buAutoNum type="romanUcPeriod"/>
            </a:pPr>
            <a:r>
              <a:rPr lang="pl-PL" sz="2000" dirty="0">
                <a:solidFill>
                  <a:srgbClr val="172E37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Wirtualna elektrownia – OZE+ BESS + EMS niezbędne trio w transformacji energetycznej</a:t>
            </a:r>
            <a:endParaRPr lang="pl-PL" sz="2000" dirty="0">
              <a:solidFill>
                <a:srgbClr val="3D8BA9"/>
              </a:solidFill>
              <a:latin typeface="Calibri" panose="020F0502020204030204" pitchFamily="34" charset="0"/>
              <a:ea typeface="Poppins"/>
              <a:cs typeface="Calibri" panose="020F0502020204030204" pitchFamily="34" charset="0"/>
              <a:sym typeface="Poppins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42F557E-FD47-0560-DD7A-C8A61F45EF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4761"/>
          <a:stretch>
            <a:fillRect/>
          </a:stretch>
        </p:blipFill>
        <p:spPr>
          <a:xfrm>
            <a:off x="717138" y="1726107"/>
            <a:ext cx="4037742" cy="4318078"/>
          </a:xfrm>
          <a:prstGeom prst="rect">
            <a:avLst/>
          </a:prstGeom>
          <a:effectLst>
            <a:glow rad="63500">
              <a:schemeClr val="accent6">
                <a:lumMod val="40000"/>
                <a:lumOff val="60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6891639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8"/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attrocento Sans"/>
              <a:buNone/>
            </a:pPr>
            <a:r>
              <a:rPr lang="pl-PL" sz="3600"/>
              <a:t>Usługi elastyczności</a:t>
            </a:r>
            <a:endParaRPr sz="3600"/>
          </a:p>
        </p:txBody>
      </p:sp>
      <p:graphicFrame>
        <p:nvGraphicFramePr>
          <p:cNvPr id="323" name="Google Shape;323;p38"/>
          <p:cNvGraphicFramePr/>
          <p:nvPr/>
        </p:nvGraphicFramePr>
        <p:xfrm>
          <a:off x="1308100" y="2116667"/>
          <a:ext cx="9575775" cy="3587800"/>
        </p:xfrm>
        <a:graphic>
          <a:graphicData uri="http://schemas.openxmlformats.org/drawingml/2006/table">
            <a:tbl>
              <a:tblPr firstRow="1" bandRow="1">
                <a:noFill/>
                <a:tableStyleId>{5EE23394-927D-4B36-9371-302FCE36DFAA}</a:tableStyleId>
              </a:tblPr>
              <a:tblGrid>
                <a:gridCol w="3191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1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2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Rodzaj usługi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Opis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Przykład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6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Redukcja zapotrzebowania (DSR)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Tymczasowe zmniejszenie poboru energii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Zakład produkcyjny zatrzymuje linię na 1h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6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Przesunięcie zapotrzebowania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Przesunięcie zużycia w czasie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System HVAC w galerii uruchamiany  w południe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6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Zwiększenie poboru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Pochłanianie nadmiaru energii z sieci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Ładowanie EV podczas nadprodukcji PV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6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Magazynowanie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Magazyny energii oddają energię do sieci lub ją pobierają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Bateria w domu ładuje się, gdy energia jest tania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9"/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attrocento Sans"/>
              <a:buNone/>
            </a:pPr>
            <a:r>
              <a:rPr lang="pl-PL"/>
              <a:t>Elastyczność energetyczna</a:t>
            </a:r>
            <a:endParaRPr/>
          </a:p>
        </p:txBody>
      </p:sp>
      <p:pic>
        <p:nvPicPr>
          <p:cNvPr id="329" name="Google Shape;329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9610" y="2068302"/>
            <a:ext cx="8812780" cy="3865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/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attrocento Sans"/>
              <a:buNone/>
            </a:pPr>
            <a:r>
              <a:rPr lang="pl-PL"/>
              <a:t>Wirtualna elektrownia</a:t>
            </a:r>
            <a:endParaRPr/>
          </a:p>
        </p:txBody>
      </p:sp>
      <p:sp>
        <p:nvSpPr>
          <p:cNvPr id="335" name="Google Shape;335;p40"/>
          <p:cNvSpPr txBox="1">
            <a:spLocks noGrp="1"/>
          </p:cNvSpPr>
          <p:nvPr>
            <p:ph type="body" idx="1"/>
          </p:nvPr>
        </p:nvSpPr>
        <p:spPr>
          <a:xfrm>
            <a:off x="359924" y="1825625"/>
            <a:ext cx="684521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Clr>
                <a:srgbClr val="88C340"/>
              </a:buClr>
              <a:buSzPts val="1800"/>
              <a:buNone/>
            </a:pPr>
            <a:r>
              <a:rPr lang="pl-PL" sz="1957" b="1">
                <a:solidFill>
                  <a:srgbClr val="000000"/>
                </a:solidFill>
              </a:rPr>
              <a:t>Wirtualna elektrownia </a:t>
            </a:r>
            <a:r>
              <a:rPr lang="pl-PL" sz="1957">
                <a:solidFill>
                  <a:srgbClr val="000000"/>
                </a:solidFill>
              </a:rPr>
              <a:t>to zintegrowany system zarządzania rozproszonymi źródłami energii, odbiornikami, magazynami </a:t>
            </a:r>
            <a:br>
              <a:rPr lang="pl-PL" sz="1957">
                <a:solidFill>
                  <a:srgbClr val="000000"/>
                </a:solidFill>
              </a:rPr>
            </a:br>
            <a:r>
              <a:rPr lang="pl-PL" sz="1957">
                <a:solidFill>
                  <a:srgbClr val="000000"/>
                </a:solidFill>
              </a:rPr>
              <a:t>i zasobami elastyczności, który funkcjonuje jak </a:t>
            </a:r>
            <a:r>
              <a:rPr lang="pl-PL" sz="1957" b="1">
                <a:solidFill>
                  <a:srgbClr val="000000"/>
                </a:solidFill>
              </a:rPr>
              <a:t>jeden scentralizowany uczestnik rynku energii</a:t>
            </a:r>
            <a:r>
              <a:rPr lang="pl-PL" sz="1957">
                <a:solidFill>
                  <a:srgbClr val="000000"/>
                </a:solidFill>
              </a:rPr>
              <a:t>. Kluczowym aspektem jest fakt, że nie jest to fizyczna elektrownia, lecz </a:t>
            </a:r>
            <a:r>
              <a:rPr lang="pl-PL" sz="1957" b="1">
                <a:solidFill>
                  <a:srgbClr val="000000"/>
                </a:solidFill>
              </a:rPr>
              <a:t>platforma IT</a:t>
            </a:r>
            <a:r>
              <a:rPr lang="pl-PL" sz="1957">
                <a:solidFill>
                  <a:srgbClr val="000000"/>
                </a:solidFill>
              </a:rPr>
              <a:t>, która koordynuje wiele rozproszonych jednostek wytwórczych </a:t>
            </a:r>
            <a:br>
              <a:rPr lang="pl-PL" sz="1957">
                <a:solidFill>
                  <a:srgbClr val="000000"/>
                </a:solidFill>
              </a:rPr>
            </a:br>
            <a:r>
              <a:rPr lang="pl-PL" sz="1957">
                <a:solidFill>
                  <a:srgbClr val="000000"/>
                </a:solidFill>
              </a:rPr>
              <a:t>i odbiorczych.</a:t>
            </a:r>
            <a:endParaRPr sz="1957" b="1">
              <a:solidFill>
                <a:srgbClr val="000000"/>
              </a:solidFill>
            </a:endParaRPr>
          </a:p>
          <a:p>
            <a:pPr marL="114300" lvl="0" indent="0" algn="l" rtl="0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88C340"/>
              </a:buClr>
              <a:buSzPts val="1800"/>
              <a:buNone/>
            </a:pPr>
            <a:r>
              <a:rPr lang="pl-PL" sz="1679" b="1">
                <a:solidFill>
                  <a:srgbClr val="000000"/>
                </a:solidFill>
              </a:rPr>
              <a:t>Jak działa?</a:t>
            </a:r>
            <a:endParaRPr sz="2790"/>
          </a:p>
          <a:p>
            <a:pPr marL="204788" lvl="0" indent="-217488" algn="l" rtl="0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88C340"/>
              </a:buClr>
              <a:buSzPts val="2000"/>
              <a:buFont typeface="Calibri"/>
              <a:buChar char="•"/>
            </a:pPr>
            <a:r>
              <a:rPr lang="pl-PL" sz="1679">
                <a:solidFill>
                  <a:srgbClr val="000000"/>
                </a:solidFill>
              </a:rPr>
              <a:t>Zbieranie danych z urządzeń (produkcja, zużycie, stan magazynów),</a:t>
            </a:r>
            <a:endParaRPr sz="2790"/>
          </a:p>
          <a:p>
            <a:pPr marL="204788" lvl="0" indent="-217488" algn="l" rtl="0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88C340"/>
              </a:buClr>
              <a:buSzPts val="2000"/>
              <a:buFont typeface="Calibri"/>
              <a:buChar char="•"/>
            </a:pPr>
            <a:r>
              <a:rPr lang="pl-PL" sz="1679">
                <a:solidFill>
                  <a:srgbClr val="000000"/>
                </a:solidFill>
              </a:rPr>
              <a:t>Agregacja zasobów – tworzenie „wspólnej mocy” z wielu małych źródeł,</a:t>
            </a:r>
            <a:endParaRPr sz="2790"/>
          </a:p>
          <a:p>
            <a:pPr marL="204788" lvl="0" indent="-217488" algn="l" rtl="0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88C340"/>
              </a:buClr>
              <a:buSzPts val="2000"/>
              <a:buFont typeface="Calibri"/>
              <a:buChar char="•"/>
            </a:pPr>
            <a:r>
              <a:rPr lang="pl-PL" sz="1679">
                <a:solidFill>
                  <a:srgbClr val="000000"/>
                </a:solidFill>
              </a:rPr>
              <a:t>Analiza i optymalizacja – na podstawie cen energii, zapotrzebowania, warunków pogodowych,</a:t>
            </a:r>
            <a:endParaRPr sz="2790"/>
          </a:p>
          <a:p>
            <a:pPr marL="204788" lvl="0" indent="-217488" algn="l" rtl="0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88C340"/>
              </a:buClr>
              <a:buSzPts val="2000"/>
              <a:buFont typeface="Calibri"/>
              <a:buChar char="•"/>
            </a:pPr>
            <a:r>
              <a:rPr lang="pl-PL" sz="1679">
                <a:solidFill>
                  <a:srgbClr val="000000"/>
                </a:solidFill>
              </a:rPr>
              <a:t>Sterowanie w czasie rzeczywistym – automatyczne włączanie/wyłączanie jednostek,</a:t>
            </a:r>
            <a:endParaRPr sz="2790"/>
          </a:p>
          <a:p>
            <a:pPr marL="204788" lvl="0" indent="-217488" algn="l" rtl="0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88C340"/>
              </a:buClr>
              <a:buSzPts val="2000"/>
              <a:buFont typeface="Calibri"/>
              <a:buChar char="•"/>
            </a:pPr>
            <a:r>
              <a:rPr lang="pl-PL" sz="1679">
                <a:solidFill>
                  <a:srgbClr val="000000"/>
                </a:solidFill>
              </a:rPr>
              <a:t>Handel na rynkach energii – oferowanie mocy VPP jako jednej jednostki w systemie (np. na rynku bilansującym, rezerwach mocy, rynku dnia następnego).</a:t>
            </a:r>
            <a:endParaRPr sz="2790"/>
          </a:p>
          <a:p>
            <a:pPr marL="204788" lvl="0" indent="-90488" algn="l" rtl="0">
              <a:lnSpc>
                <a:spcPct val="80000"/>
              </a:lnSpc>
              <a:spcBef>
                <a:spcPts val="900"/>
              </a:spcBef>
              <a:spcAft>
                <a:spcPts val="450"/>
              </a:spcAft>
              <a:buClr>
                <a:srgbClr val="88C340"/>
              </a:buClr>
              <a:buSzPts val="1800"/>
              <a:buFont typeface="Noto Sans Symbols"/>
              <a:buNone/>
            </a:pPr>
            <a:endParaRPr sz="1679" b="1">
              <a:solidFill>
                <a:srgbClr val="000000"/>
              </a:solidFill>
            </a:endParaRPr>
          </a:p>
        </p:txBody>
      </p:sp>
      <p:pic>
        <p:nvPicPr>
          <p:cNvPr id="336" name="Google Shape;336;p40" descr="Działalność Wirtualnej Elektrwoni-Next Kraftwerk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3004" y="1303506"/>
            <a:ext cx="4816226" cy="212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0" descr="A diagram of a factor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65565" y="3429000"/>
            <a:ext cx="4272630" cy="2531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79c0c35341_2_86"/>
          <p:cNvSpPr txBox="1">
            <a:spLocks noGrp="1"/>
          </p:cNvSpPr>
          <p:nvPr>
            <p:ph type="ctrTitle"/>
          </p:nvPr>
        </p:nvSpPr>
        <p:spPr>
          <a:xfrm>
            <a:off x="1524000" y="2470826"/>
            <a:ext cx="91440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Quattrocento Sans"/>
              <a:buNone/>
            </a:pPr>
            <a:r>
              <a:rPr lang="pl-PL" sz="2800" dirty="0"/>
              <a:t>Dziękuję za uwagę.</a:t>
            </a:r>
            <a:br>
              <a:rPr lang="pl-PL" sz="2800" dirty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/>
              <a:t>Paulina Sakwa</a:t>
            </a:r>
            <a:br>
              <a:rPr lang="pl-PL" sz="2800" dirty="0"/>
            </a:br>
            <a:r>
              <a:rPr lang="pl-PL" sz="2800" dirty="0"/>
              <a:t>T: 578 302 402</a:t>
            </a:r>
            <a:br>
              <a:rPr lang="pl-PL" sz="2800" dirty="0"/>
            </a:br>
            <a:r>
              <a:rPr lang="pl-PL" sz="2800" dirty="0"/>
              <a:t>mail: </a:t>
            </a:r>
            <a:r>
              <a:rPr lang="pl-PL" sz="2800" dirty="0" err="1"/>
              <a:t>ps@entropia.energy</a:t>
            </a:r>
            <a:endParaRPr sz="28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44"/>
              <a:buFont typeface="Quattrocento Sans"/>
              <a:buNone/>
            </a:pPr>
            <a:endParaRPr sz="4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"/>
          <p:cNvSpPr txBox="1">
            <a:spLocks noGrp="1"/>
          </p:cNvSpPr>
          <p:nvPr>
            <p:ph type="body" idx="1"/>
          </p:nvPr>
        </p:nvSpPr>
        <p:spPr>
          <a:xfrm>
            <a:off x="410183" y="1529292"/>
            <a:ext cx="1137163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4300" lvl="0" indent="0" algn="ctr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C340"/>
              </a:buClr>
              <a:buSzPts val="1800"/>
              <a:buNone/>
            </a:pPr>
            <a:endParaRPr lang="pl-PL" sz="3600" dirty="0"/>
          </a:p>
          <a:p>
            <a:pPr marL="114300" lvl="0" indent="0" algn="ctr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C340"/>
              </a:buClr>
              <a:buSzPts val="1800"/>
              <a:buNone/>
            </a:pPr>
            <a:r>
              <a:rPr lang="pl-PL" sz="3600" dirty="0"/>
              <a:t>KONTEKST TECHNICZNO-EKONOMICZNY </a:t>
            </a:r>
            <a:br>
              <a:rPr lang="pl-PL" sz="3600" dirty="0"/>
            </a:br>
            <a:r>
              <a:rPr lang="pl-PL" sz="3600" dirty="0"/>
              <a:t>TRANSFORMACJI ENERGETYCZNEJ</a:t>
            </a:r>
            <a:endParaRPr dirty="0"/>
          </a:p>
          <a:p>
            <a:pPr marL="114300" lvl="0" indent="0" algn="ctr" rtl="0">
              <a:lnSpc>
                <a:spcPct val="90000"/>
              </a:lnSpc>
              <a:spcBef>
                <a:spcPts val="900"/>
              </a:spcBef>
              <a:spcAft>
                <a:spcPts val="450"/>
              </a:spcAft>
              <a:buClr>
                <a:srgbClr val="88C340"/>
              </a:buClr>
              <a:buSzPts val="1800"/>
              <a:buNone/>
            </a:pP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 txBox="1">
            <a:spLocks noGrp="1"/>
          </p:cNvSpPr>
          <p:nvPr>
            <p:ph type="title"/>
          </p:nvPr>
        </p:nvSpPr>
        <p:spPr>
          <a:xfrm>
            <a:off x="2961300" y="243200"/>
            <a:ext cx="8857800" cy="10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" marR="612775" lvl="0" indent="0" algn="r" rtl="0">
              <a:lnSpc>
                <a:spcPct val="101200"/>
              </a:lnSpc>
              <a:spcBef>
                <a:spcPts val="0"/>
              </a:spcBef>
              <a:spcAft>
                <a:spcPts val="0"/>
              </a:spcAft>
              <a:buClr>
                <a:srgbClr val="0080BF"/>
              </a:buClr>
              <a:buSzPts val="3200"/>
              <a:buNone/>
            </a:pPr>
            <a:r>
              <a:rPr lang="pl-PL"/>
              <a:t>Co to jest Krajowy System Elektroenergetyczny KSE?</a:t>
            </a:r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body" idx="1"/>
          </p:nvPr>
        </p:nvSpPr>
        <p:spPr>
          <a:xfrm>
            <a:off x="4524623" y="1508465"/>
            <a:ext cx="7294500" cy="465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600"/>
              <a:buNone/>
            </a:pPr>
            <a:r>
              <a:rPr lang="pl-PL" sz="2000" b="1" dirty="0">
                <a:solidFill>
                  <a:srgbClr val="172E37"/>
                </a:solidFill>
              </a:rPr>
              <a:t>KSE to infrastruktura elektroenergetyczna (przesyłowa </a:t>
            </a:r>
            <a:br>
              <a:rPr lang="pl-PL" sz="2000" b="1" dirty="0">
                <a:solidFill>
                  <a:srgbClr val="172E37"/>
                </a:solidFill>
              </a:rPr>
            </a:br>
            <a:r>
              <a:rPr lang="pl-PL" sz="2000" b="1" dirty="0">
                <a:solidFill>
                  <a:srgbClr val="172E37"/>
                </a:solidFill>
              </a:rPr>
              <a:t>i dystrybucyjna) oraz przyłączone do nich urządzenia odbiorcze </a:t>
            </a:r>
            <a:br>
              <a:rPr lang="pl-PL" sz="2000" b="1" dirty="0">
                <a:solidFill>
                  <a:srgbClr val="172E37"/>
                </a:solidFill>
              </a:rPr>
            </a:br>
            <a:r>
              <a:rPr lang="pl-PL" sz="2000" b="1" dirty="0">
                <a:solidFill>
                  <a:srgbClr val="172E37"/>
                </a:solidFill>
              </a:rPr>
              <a:t>i instalacje wytwórcze.</a:t>
            </a:r>
            <a:endParaRPr sz="2000" b="1" dirty="0">
              <a:solidFill>
                <a:srgbClr val="3D8BA9"/>
              </a:solidFill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400"/>
              <a:buFont typeface="Calibri"/>
              <a:buChar char="•"/>
            </a:pPr>
            <a:r>
              <a:rPr lang="pl-PL" sz="2000" dirty="0">
                <a:solidFill>
                  <a:srgbClr val="172E37"/>
                </a:solidFill>
              </a:rPr>
              <a:t>KSE to nie tylko sieci </a:t>
            </a:r>
            <a:endParaRPr sz="2000" dirty="0"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400"/>
              <a:buFont typeface="Calibri"/>
              <a:buChar char="•"/>
            </a:pPr>
            <a:r>
              <a:rPr lang="pl-PL" sz="2000" dirty="0">
                <a:solidFill>
                  <a:srgbClr val="172E37"/>
                </a:solidFill>
              </a:rPr>
              <a:t>KSE to również urządzenia odbiorcze</a:t>
            </a:r>
            <a:endParaRPr sz="2000" dirty="0"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400"/>
              <a:buFont typeface="Calibri"/>
              <a:buChar char="•"/>
            </a:pPr>
            <a:r>
              <a:rPr lang="pl-PL" sz="2000" dirty="0">
                <a:solidFill>
                  <a:srgbClr val="172E37"/>
                </a:solidFill>
              </a:rPr>
              <a:t>KSE to coraz większa moc źródeł OZE pogodowo zależnych</a:t>
            </a:r>
            <a:endParaRPr sz="2000" dirty="0"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400"/>
              <a:buFont typeface="Calibri"/>
              <a:buChar char="•"/>
            </a:pPr>
            <a:r>
              <a:rPr lang="pl-PL" sz="2000" dirty="0">
                <a:solidFill>
                  <a:srgbClr val="172E37"/>
                </a:solidFill>
              </a:rPr>
              <a:t>Zgodnie z prawami fizyki produkcja energii powinna być dostosowana do zużycia w danej chwili</a:t>
            </a:r>
            <a:endParaRPr sz="2000" dirty="0"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400"/>
              <a:buFont typeface="Calibri"/>
              <a:buChar char="•"/>
            </a:pPr>
            <a:r>
              <a:rPr lang="pl-PL" sz="2000" dirty="0" err="1">
                <a:solidFill>
                  <a:srgbClr val="172E37"/>
                </a:solidFill>
              </a:rPr>
              <a:t>Blackout</a:t>
            </a:r>
            <a:r>
              <a:rPr lang="pl-PL" sz="2000" dirty="0">
                <a:solidFill>
                  <a:srgbClr val="172E37"/>
                </a:solidFill>
              </a:rPr>
              <a:t> może być spowodowany niedoborem lub nadwyżką energii w systemie.</a:t>
            </a:r>
            <a:endParaRPr sz="20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D36"/>
              </a:buClr>
              <a:buSzPts val="1600"/>
              <a:buNone/>
            </a:pPr>
            <a:endParaRPr sz="2000" b="1" dirty="0">
              <a:solidFill>
                <a:srgbClr val="3D8BA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D36"/>
              </a:buClr>
              <a:buSzPts val="1800"/>
              <a:buNone/>
            </a:pPr>
            <a:endParaRPr sz="2000" dirty="0">
              <a:solidFill>
                <a:srgbClr val="3D8BA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877" y="2040250"/>
            <a:ext cx="3985469" cy="3591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70">
          <a:extLst>
            <a:ext uri="{FF2B5EF4-FFF2-40B4-BE49-F238E27FC236}">
              <a16:creationId xmlns:a16="http://schemas.microsoft.com/office/drawing/2014/main" id="{749044BD-EBCF-4E31-5B97-3ED1791C8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>
            <a:extLst>
              <a:ext uri="{FF2B5EF4-FFF2-40B4-BE49-F238E27FC236}">
                <a16:creationId xmlns:a16="http://schemas.microsoft.com/office/drawing/2014/main" id="{E939AA23-6AB4-5A52-FF1B-BF964C5511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 dirty="0">
                <a:solidFill>
                  <a:schemeClr val="dk1"/>
                </a:solidFill>
              </a:rPr>
              <a:t>Zapotrzebowanie na moc w KSE</a:t>
            </a:r>
            <a:endParaRPr dirty="0"/>
          </a:p>
        </p:txBody>
      </p:sp>
      <p:sp>
        <p:nvSpPr>
          <p:cNvPr id="172" name="Google Shape;172;p18">
            <a:extLst>
              <a:ext uri="{FF2B5EF4-FFF2-40B4-BE49-F238E27FC236}">
                <a16:creationId xmlns:a16="http://schemas.microsoft.com/office/drawing/2014/main" id="{C179FAF7-FF15-25F7-3CBE-A4B01599C5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40133" y="1621295"/>
            <a:ext cx="397897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92100">
              <a:lnSpc>
                <a:spcPct val="100000"/>
              </a:lnSpc>
              <a:spcBef>
                <a:spcPts val="0"/>
              </a:spcBef>
              <a:buClr>
                <a:srgbClr val="172E37"/>
              </a:buClr>
              <a:buSzPts val="1900"/>
              <a:buFont typeface="Calibri"/>
              <a:buChar char="•"/>
            </a:pPr>
            <a:r>
              <a:rPr lang="pl-PL" sz="1800" dirty="0">
                <a:solidFill>
                  <a:srgbClr val="172E37"/>
                </a:solidFill>
              </a:rPr>
              <a:t>Zapotrzebowanie szczytowe </a:t>
            </a:r>
            <a:r>
              <a:rPr lang="pl-PL" sz="1800" b="1" dirty="0">
                <a:solidFill>
                  <a:srgbClr val="172E37"/>
                </a:solidFill>
              </a:rPr>
              <a:t>w okresie letnim to 22 GW i 16 GW </a:t>
            </a:r>
            <a:r>
              <a:rPr lang="pl-PL" sz="1800" dirty="0">
                <a:solidFill>
                  <a:srgbClr val="172E37"/>
                </a:solidFill>
              </a:rPr>
              <a:t>(</a:t>
            </a:r>
            <a:r>
              <a:rPr lang="pl-PL" sz="1800" dirty="0" err="1">
                <a:solidFill>
                  <a:srgbClr val="172E37"/>
                </a:solidFill>
              </a:rPr>
              <a:t>week</a:t>
            </a:r>
            <a:r>
              <a:rPr lang="pl-PL" sz="1800" dirty="0">
                <a:solidFill>
                  <a:srgbClr val="172E37"/>
                </a:solidFill>
              </a:rPr>
              <a:t>).</a:t>
            </a:r>
            <a:endParaRPr lang="pl-PL" sz="1800" b="1" dirty="0">
              <a:solidFill>
                <a:srgbClr val="172E37"/>
              </a:solidFill>
            </a:endParaRPr>
          </a:p>
          <a:p>
            <a:pPr marL="285750" lvl="0" indent="-292100">
              <a:lnSpc>
                <a:spcPct val="100000"/>
              </a:lnSpc>
              <a:spcBef>
                <a:spcPts val="0"/>
              </a:spcBef>
              <a:buClr>
                <a:srgbClr val="172E37"/>
              </a:buClr>
              <a:buSzPts val="1900"/>
              <a:buFont typeface="Calibri"/>
              <a:buChar char="•"/>
            </a:pPr>
            <a:r>
              <a:rPr lang="pl-PL" sz="1800" dirty="0">
                <a:solidFill>
                  <a:srgbClr val="172E37"/>
                </a:solidFill>
              </a:rPr>
              <a:t>Zapotrzebowanie szczytowe </a:t>
            </a:r>
            <a:r>
              <a:rPr lang="pl-PL" sz="1800" b="1" dirty="0">
                <a:solidFill>
                  <a:srgbClr val="172E37"/>
                </a:solidFill>
              </a:rPr>
              <a:t>w okresie zimowym to 28 GW i 22 GW</a:t>
            </a:r>
            <a:r>
              <a:rPr lang="pl-PL" sz="1800" dirty="0">
                <a:solidFill>
                  <a:srgbClr val="172E37"/>
                </a:solidFill>
              </a:rPr>
              <a:t> (</a:t>
            </a:r>
            <a:r>
              <a:rPr lang="pl-PL" sz="1800" dirty="0" err="1">
                <a:solidFill>
                  <a:srgbClr val="172E37"/>
                </a:solidFill>
              </a:rPr>
              <a:t>week</a:t>
            </a:r>
            <a:r>
              <a:rPr lang="pl-PL" sz="1800" dirty="0">
                <a:solidFill>
                  <a:srgbClr val="172E37"/>
                </a:solidFill>
              </a:rPr>
              <a:t>).</a:t>
            </a:r>
            <a:endParaRPr lang="pl-PL" sz="1800" dirty="0"/>
          </a:p>
          <a:p>
            <a:pPr marL="285750" lvl="0" indent="-292100">
              <a:lnSpc>
                <a:spcPct val="100000"/>
              </a:lnSpc>
              <a:spcBef>
                <a:spcPts val="0"/>
              </a:spcBef>
              <a:buClr>
                <a:srgbClr val="172E37"/>
              </a:buClr>
              <a:buSzPts val="1900"/>
              <a:buFont typeface="Calibri"/>
              <a:buChar char="•"/>
            </a:pPr>
            <a:r>
              <a:rPr lang="pl-PL" sz="1800" dirty="0">
                <a:solidFill>
                  <a:srgbClr val="172E37"/>
                </a:solidFill>
              </a:rPr>
              <a:t>Według PSE minimalna moc generacji JWCD cieplnych w celu zapewnienia bezpiecznej pracy KSE to </a:t>
            </a:r>
            <a:r>
              <a:rPr lang="pl-PL" sz="1800" b="1" dirty="0">
                <a:solidFill>
                  <a:srgbClr val="172E37"/>
                </a:solidFill>
              </a:rPr>
              <a:t>ok. 8 GW</a:t>
            </a:r>
            <a:r>
              <a:rPr lang="pl-PL" sz="1800" dirty="0">
                <a:solidFill>
                  <a:srgbClr val="172E37"/>
                </a:solidFill>
              </a:rPr>
              <a:t>.</a:t>
            </a:r>
          </a:p>
          <a:p>
            <a:pPr marL="285750" lvl="0" indent="-292100">
              <a:lnSpc>
                <a:spcPct val="100000"/>
              </a:lnSpc>
              <a:spcBef>
                <a:spcPts val="0"/>
              </a:spcBef>
              <a:buClr>
                <a:srgbClr val="172E37"/>
              </a:buClr>
              <a:buSzPts val="1900"/>
              <a:buFont typeface="Calibri"/>
              <a:buChar char="•"/>
            </a:pPr>
            <a:endParaRPr lang="pl-PL" sz="1800" dirty="0">
              <a:solidFill>
                <a:srgbClr val="172E37"/>
              </a:solidFill>
            </a:endParaRPr>
          </a:p>
          <a:p>
            <a:pPr marL="285750" lvl="0" indent="-292100">
              <a:lnSpc>
                <a:spcPct val="100000"/>
              </a:lnSpc>
              <a:spcBef>
                <a:spcPts val="0"/>
              </a:spcBef>
              <a:buClr>
                <a:srgbClr val="172E37"/>
              </a:buClr>
              <a:buSzPts val="1900"/>
              <a:buFont typeface="Calibri"/>
              <a:buChar char="•"/>
            </a:pPr>
            <a:endParaRPr lang="pl-PL" sz="1800" dirty="0">
              <a:solidFill>
                <a:srgbClr val="172E37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172E37"/>
              </a:buClr>
              <a:buSzPts val="1900"/>
              <a:buNone/>
            </a:pPr>
            <a:r>
              <a:rPr lang="pl-PL" sz="1800" dirty="0">
                <a:solidFill>
                  <a:srgbClr val="172E37"/>
                </a:solidFill>
              </a:rPr>
              <a:t>Wykres – raport PSE z 2024 r., dzień maksymalnego i minimalnego zapotrzebowania KSE</a:t>
            </a:r>
            <a:endParaRPr lang="pl-PL" sz="18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D36"/>
              </a:buClr>
              <a:buSzPts val="1400"/>
              <a:buNone/>
            </a:pPr>
            <a:endParaRPr sz="1600" b="1" dirty="0">
              <a:solidFill>
                <a:srgbClr val="3D8BA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D36"/>
              </a:buClr>
              <a:buSzPts val="1400"/>
              <a:buNone/>
            </a:pPr>
            <a:endParaRPr sz="1600" b="1" dirty="0">
              <a:solidFill>
                <a:srgbClr val="3D8BA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508F02E-22B8-0BFF-B89E-0BCD14BDA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430865"/>
            <a:ext cx="7591292" cy="485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08174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77">
          <a:extLst>
            <a:ext uri="{FF2B5EF4-FFF2-40B4-BE49-F238E27FC236}">
              <a16:creationId xmlns:a16="http://schemas.microsoft.com/office/drawing/2014/main" id="{FAD77589-5668-BEC8-41AD-EAFA5EC3B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>
            <a:extLst>
              <a:ext uri="{FF2B5EF4-FFF2-40B4-BE49-F238E27FC236}">
                <a16:creationId xmlns:a16="http://schemas.microsoft.com/office/drawing/2014/main" id="{DDBCCB9A-6C3E-5899-ECA4-E2DB287393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81867" y="243191"/>
            <a:ext cx="8737239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 dirty="0">
                <a:solidFill>
                  <a:schemeClr val="dk1"/>
                </a:solidFill>
              </a:rPr>
              <a:t>Struktura generacji – minimalne zapotrzebowanie</a:t>
            </a:r>
            <a:endParaRPr dirty="0"/>
          </a:p>
        </p:txBody>
      </p:sp>
      <p:sp>
        <p:nvSpPr>
          <p:cNvPr id="179" name="Google Shape;179;p19">
            <a:extLst>
              <a:ext uri="{FF2B5EF4-FFF2-40B4-BE49-F238E27FC236}">
                <a16:creationId xmlns:a16="http://schemas.microsoft.com/office/drawing/2014/main" id="{B94B14D1-0B10-72BF-62F0-8068264210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0" y="1529292"/>
            <a:ext cx="339981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72E37"/>
              </a:buClr>
              <a:buSzPts val="1400"/>
              <a:buNone/>
            </a:pPr>
            <a:r>
              <a:rPr lang="pl-PL" sz="2000" b="1" dirty="0">
                <a:solidFill>
                  <a:srgbClr val="172E37"/>
                </a:solidFill>
              </a:rPr>
              <a:t>01.04.2024 r. – minimalne zapotrzebowanie, wykres dobowy zapotrzebowania i  sposób jego pokrycia – raport PSE za 2024 r.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400"/>
              <a:buNone/>
            </a:pPr>
            <a:endParaRPr lang="pl-PL" sz="2000" b="1" dirty="0">
              <a:solidFill>
                <a:srgbClr val="172E37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400"/>
              <a:buNone/>
            </a:pPr>
            <a:r>
              <a:rPr lang="pl-PL" sz="2000" b="1" dirty="0">
                <a:solidFill>
                  <a:srgbClr val="172E37"/>
                </a:solidFill>
              </a:rPr>
              <a:t>Szczyt – 16,14 GW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400"/>
              <a:buNone/>
            </a:pPr>
            <a:endParaRPr lang="pl-PL" sz="2000" b="1" dirty="0">
              <a:solidFill>
                <a:srgbClr val="172E37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Pismo odręczne 2">
                <a:extLst>
                  <a:ext uri="{FF2B5EF4-FFF2-40B4-BE49-F238E27FC236}">
                    <a16:creationId xmlns:a16="http://schemas.microsoft.com/office/drawing/2014/main" id="{0AE2BC07-FF1B-9675-1A56-9D0BEDDAA5C2}"/>
                  </a:ext>
                </a:extLst>
              </p14:cNvPr>
              <p14:cNvContentPartPr/>
              <p14:nvPr/>
            </p14:nvContentPartPr>
            <p14:xfrm>
              <a:off x="3462867" y="533240"/>
              <a:ext cx="360" cy="360"/>
            </p14:xfrm>
          </p:contentPart>
        </mc:Choice>
        <mc:Fallback xmlns="">
          <p:pic>
            <p:nvPicPr>
              <p:cNvPr id="3" name="Pismo odręczne 2">
                <a:extLst>
                  <a:ext uri="{FF2B5EF4-FFF2-40B4-BE49-F238E27FC236}">
                    <a16:creationId xmlns:a16="http://schemas.microsoft.com/office/drawing/2014/main" id="{F4887A6F-1277-9BC0-17C4-663031CBF65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56747" y="52712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61936941-B897-B46F-E57D-016D151F538A}"/>
                  </a:ext>
                </a:extLst>
              </p14:cNvPr>
              <p14:cNvContentPartPr/>
              <p14:nvPr/>
            </p14:nvContentPartPr>
            <p14:xfrm>
              <a:off x="5485347" y="1795040"/>
              <a:ext cx="544320" cy="9648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8F4CA300-891E-6192-8845-8091A9008EA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79227" y="1788920"/>
                <a:ext cx="55656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A4FA618B-4787-01AF-0558-94F96F9073D6}"/>
                  </a:ext>
                </a:extLst>
              </p14:cNvPr>
              <p14:cNvContentPartPr/>
              <p14:nvPr/>
            </p14:nvContentPartPr>
            <p14:xfrm>
              <a:off x="5553747" y="1854080"/>
              <a:ext cx="500040" cy="2556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D9C8ADB0-1EA1-41BC-D506-D914DE1D9B2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90747" y="1791080"/>
                <a:ext cx="62568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54676754-3C19-9009-9B25-3FFA2E118608}"/>
                  </a:ext>
                </a:extLst>
              </p14:cNvPr>
              <p14:cNvContentPartPr/>
              <p14:nvPr/>
            </p14:nvContentPartPr>
            <p14:xfrm>
              <a:off x="2201067" y="1837160"/>
              <a:ext cx="749160" cy="3420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CC3BA7F7-0821-95E1-4BD4-0170A2F2D93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38427" y="1774520"/>
                <a:ext cx="8748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CAB4A702-BDEE-B055-DFAD-715A91FBEE2B}"/>
                  </a:ext>
                </a:extLst>
              </p14:cNvPr>
              <p14:cNvContentPartPr/>
              <p14:nvPr/>
            </p14:nvContentPartPr>
            <p14:xfrm>
              <a:off x="2988387" y="1862360"/>
              <a:ext cx="160884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6A110C8B-DB7D-7D66-1B72-508046FC982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25747" y="1799360"/>
                <a:ext cx="17344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D876D011-B970-D0CD-0E6E-E3E3A623DB03}"/>
                  </a:ext>
                </a:extLst>
              </p14:cNvPr>
              <p14:cNvContentPartPr/>
              <p14:nvPr/>
            </p14:nvContentPartPr>
            <p14:xfrm>
              <a:off x="4614147" y="1862360"/>
              <a:ext cx="584280" cy="3420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854CA082-8F5F-86BF-43E3-C82F923AF44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51507" y="1799360"/>
                <a:ext cx="70992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94EF0633-0D7E-9826-C331-A81E928E747C}"/>
                  </a:ext>
                </a:extLst>
              </p14:cNvPr>
              <p14:cNvContentPartPr/>
              <p14:nvPr/>
            </p14:nvContentPartPr>
            <p14:xfrm>
              <a:off x="5029227" y="1819520"/>
              <a:ext cx="457920" cy="4500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E8A12E07-CDFD-3E5A-A8CD-1E3C829AF5F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66227" y="1756880"/>
                <a:ext cx="583560" cy="170640"/>
              </a:xfrm>
              <a:prstGeom prst="rect">
                <a:avLst/>
              </a:prstGeom>
            </p:spPr>
          </p:pic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B1B5DF4E-5C5E-854D-DB18-B0892ECEB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8" y="1529292"/>
            <a:ext cx="7803375" cy="499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90513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77">
          <a:extLst>
            <a:ext uri="{FF2B5EF4-FFF2-40B4-BE49-F238E27FC236}">
              <a16:creationId xmlns:a16="http://schemas.microsoft.com/office/drawing/2014/main" id="{7745B964-6FC9-CDB9-80EF-71F22EDBB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>
            <a:extLst>
              <a:ext uri="{FF2B5EF4-FFF2-40B4-BE49-F238E27FC236}">
                <a16:creationId xmlns:a16="http://schemas.microsoft.com/office/drawing/2014/main" id="{6B9C49FE-17BF-862B-C5DE-7DA4D124F1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81867" y="243191"/>
            <a:ext cx="8737239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 dirty="0">
                <a:solidFill>
                  <a:schemeClr val="dk1"/>
                </a:solidFill>
              </a:rPr>
              <a:t>Struktura generacji – maksymalne zapotrzebowanie</a:t>
            </a:r>
            <a:endParaRPr dirty="0"/>
          </a:p>
        </p:txBody>
      </p:sp>
      <p:sp>
        <p:nvSpPr>
          <p:cNvPr id="179" name="Google Shape;179;p19">
            <a:extLst>
              <a:ext uri="{FF2B5EF4-FFF2-40B4-BE49-F238E27FC236}">
                <a16:creationId xmlns:a16="http://schemas.microsoft.com/office/drawing/2014/main" id="{834073FF-D368-24B4-E835-B49D7A75F6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0" y="1529292"/>
            <a:ext cx="339981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400"/>
              <a:buNone/>
            </a:pPr>
            <a:r>
              <a:rPr lang="pl-PL" sz="2000" b="1" dirty="0">
                <a:solidFill>
                  <a:srgbClr val="172E37"/>
                </a:solidFill>
              </a:rPr>
              <a:t>09.01.2024 r. – maksymalne zapotrzebowanie, wykres dobowy zapotrzebowania i  sposób jego pokrycia – raport PSE za 2024 r.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400"/>
              <a:buNone/>
            </a:pPr>
            <a:endParaRPr lang="pl-PL" sz="2000" b="1" dirty="0">
              <a:solidFill>
                <a:srgbClr val="172E37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400"/>
              <a:buNone/>
            </a:pPr>
            <a:r>
              <a:rPr lang="pl-PL" sz="2000" b="1" dirty="0">
                <a:solidFill>
                  <a:srgbClr val="172E37"/>
                </a:solidFill>
              </a:rPr>
              <a:t>Szczyt – 28,49 GW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Pismo odręczne 2">
                <a:extLst>
                  <a:ext uri="{FF2B5EF4-FFF2-40B4-BE49-F238E27FC236}">
                    <a16:creationId xmlns:a16="http://schemas.microsoft.com/office/drawing/2014/main" id="{3487106C-3867-481C-66D6-6F421B7E9B4C}"/>
                  </a:ext>
                </a:extLst>
              </p14:cNvPr>
              <p14:cNvContentPartPr/>
              <p14:nvPr/>
            </p14:nvContentPartPr>
            <p14:xfrm>
              <a:off x="3462867" y="533240"/>
              <a:ext cx="360" cy="360"/>
            </p14:xfrm>
          </p:contentPart>
        </mc:Choice>
        <mc:Fallback xmlns="">
          <p:pic>
            <p:nvPicPr>
              <p:cNvPr id="3" name="Pismo odręczne 2">
                <a:extLst>
                  <a:ext uri="{FF2B5EF4-FFF2-40B4-BE49-F238E27FC236}">
                    <a16:creationId xmlns:a16="http://schemas.microsoft.com/office/drawing/2014/main" id="{3487106C-3867-481C-66D6-6F421B7E9B4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56747" y="52712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93E43330-6EAC-05C0-127C-F2131C9C82E7}"/>
                  </a:ext>
                </a:extLst>
              </p14:cNvPr>
              <p14:cNvContentPartPr/>
              <p14:nvPr/>
            </p14:nvContentPartPr>
            <p14:xfrm>
              <a:off x="5485347" y="1795040"/>
              <a:ext cx="544320" cy="9648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93E43330-6EAC-05C0-127C-F2131C9C82E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79227" y="1788920"/>
                <a:ext cx="55656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0C88088D-3F8E-4182-CD38-36C341E736E7}"/>
                  </a:ext>
                </a:extLst>
              </p14:cNvPr>
              <p14:cNvContentPartPr/>
              <p14:nvPr/>
            </p14:nvContentPartPr>
            <p14:xfrm>
              <a:off x="5553747" y="1854080"/>
              <a:ext cx="500040" cy="2556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0C88088D-3F8E-4182-CD38-36C341E736E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90747" y="1791080"/>
                <a:ext cx="62568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3A9946F3-82EA-327B-EAD0-53FCDE49FB66}"/>
                  </a:ext>
                </a:extLst>
              </p14:cNvPr>
              <p14:cNvContentPartPr/>
              <p14:nvPr/>
            </p14:nvContentPartPr>
            <p14:xfrm>
              <a:off x="2201067" y="1837160"/>
              <a:ext cx="749160" cy="3420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3A9946F3-82EA-327B-EAD0-53FCDE49FB6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38067" y="1774160"/>
                <a:ext cx="8748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054635A3-1BD8-244E-CB87-4DA2819F5545}"/>
                  </a:ext>
                </a:extLst>
              </p14:cNvPr>
              <p14:cNvContentPartPr/>
              <p14:nvPr/>
            </p14:nvContentPartPr>
            <p14:xfrm>
              <a:off x="2988387" y="1862360"/>
              <a:ext cx="160884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054635A3-1BD8-244E-CB87-4DA2819F554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25387" y="1799360"/>
                <a:ext cx="17344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A1A23639-2225-A57F-813E-AE8EA48A1FCD}"/>
                  </a:ext>
                </a:extLst>
              </p14:cNvPr>
              <p14:cNvContentPartPr/>
              <p14:nvPr/>
            </p14:nvContentPartPr>
            <p14:xfrm>
              <a:off x="4614147" y="1862360"/>
              <a:ext cx="584280" cy="3420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A1A23639-2225-A57F-813E-AE8EA48A1FC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51147" y="1800016"/>
                <a:ext cx="709920" cy="1585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E096C997-E39F-94A0-5144-BD80DF393FFF}"/>
                  </a:ext>
                </a:extLst>
              </p14:cNvPr>
              <p14:cNvContentPartPr/>
              <p14:nvPr/>
            </p14:nvContentPartPr>
            <p14:xfrm>
              <a:off x="5029227" y="1819520"/>
              <a:ext cx="457920" cy="4500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E096C997-E39F-94A0-5144-BD80DF393FF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66227" y="1756012"/>
                <a:ext cx="583560" cy="171653"/>
              </a:xfrm>
              <a:prstGeom prst="rect">
                <a:avLst/>
              </a:prstGeom>
            </p:spPr>
          </p:pic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56AED90A-EEAF-F455-917B-D48B147E0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/>
          <a:stretch/>
        </p:blipFill>
        <p:spPr bwMode="auto">
          <a:xfrm>
            <a:off x="324908" y="1530693"/>
            <a:ext cx="7803375" cy="499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31904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>
            <a:spLocks noGrp="1"/>
          </p:cNvSpPr>
          <p:nvPr>
            <p:ph type="title"/>
          </p:nvPr>
        </p:nvSpPr>
        <p:spPr>
          <a:xfrm>
            <a:off x="3492230" y="243191"/>
            <a:ext cx="8326876" cy="106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>
                <a:solidFill>
                  <a:schemeClr val="dk1"/>
                </a:solidFill>
              </a:rPr>
              <a:t>Moce źródeł OZE w KSE</a:t>
            </a:r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body" idx="1"/>
          </p:nvPr>
        </p:nvSpPr>
        <p:spPr>
          <a:xfrm>
            <a:off x="4521201" y="1621295"/>
            <a:ext cx="729790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800"/>
              <a:buNone/>
            </a:pPr>
            <a:r>
              <a:rPr lang="pl-PL" sz="1900" dirty="0">
                <a:solidFill>
                  <a:srgbClr val="172E37"/>
                </a:solidFill>
              </a:rPr>
              <a:t>W KSE zainstalowano ok. </a:t>
            </a:r>
            <a:r>
              <a:rPr lang="pl-PL" sz="1900" b="1" dirty="0">
                <a:solidFill>
                  <a:srgbClr val="172E37"/>
                </a:solidFill>
              </a:rPr>
              <a:t>23 GW </a:t>
            </a:r>
            <a:r>
              <a:rPr lang="pl-PL" sz="1900" dirty="0">
                <a:solidFill>
                  <a:srgbClr val="172E37"/>
                </a:solidFill>
              </a:rPr>
              <a:t>mocy PV i </a:t>
            </a:r>
            <a:r>
              <a:rPr lang="pl-PL" sz="1900" b="1" dirty="0">
                <a:solidFill>
                  <a:srgbClr val="172E37"/>
                </a:solidFill>
              </a:rPr>
              <a:t>10 GW </a:t>
            </a:r>
            <a:r>
              <a:rPr lang="pl-PL" sz="1900" dirty="0">
                <a:solidFill>
                  <a:srgbClr val="172E37"/>
                </a:solidFill>
              </a:rPr>
              <a:t>mocy WIND. </a:t>
            </a:r>
            <a:br>
              <a:rPr lang="pl-PL" sz="1900" dirty="0">
                <a:solidFill>
                  <a:srgbClr val="172E37"/>
                </a:solidFill>
              </a:rPr>
            </a:br>
            <a:r>
              <a:rPr lang="pl-PL" sz="1600" u="sng" dirty="0">
                <a:solidFill>
                  <a:srgbClr val="172E37"/>
                </a:solidFill>
              </a:rPr>
              <a:t>(stan na  30.06.2025)</a:t>
            </a:r>
            <a:endParaRPr sz="1600" u="sng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800"/>
              <a:buNone/>
            </a:pPr>
            <a:r>
              <a:rPr lang="pl-PL" sz="1900" dirty="0">
                <a:solidFill>
                  <a:srgbClr val="172E37"/>
                </a:solidFill>
              </a:rPr>
              <a:t>PV i WIND są to </a:t>
            </a:r>
            <a:r>
              <a:rPr lang="pl-PL" sz="1900" u="sng" dirty="0">
                <a:solidFill>
                  <a:srgbClr val="172E37"/>
                </a:solidFill>
              </a:rPr>
              <a:t>źródła pogodowo zależne.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800"/>
              <a:buNone/>
            </a:pPr>
            <a:endParaRPr lang="pl-PL" sz="1900" u="sng" dirty="0">
              <a:solidFill>
                <a:srgbClr val="172E37"/>
              </a:solidFill>
            </a:endParaRPr>
          </a:p>
          <a:p>
            <a:pPr marL="0" lvl="0" indent="0">
              <a:spcBef>
                <a:spcPts val="0"/>
              </a:spcBef>
              <a:buClr>
                <a:srgbClr val="172E37"/>
              </a:buClr>
              <a:buSzPts val="1400"/>
              <a:buNone/>
            </a:pPr>
            <a:r>
              <a:rPr lang="pl-PL" sz="1800" b="1" dirty="0">
                <a:solidFill>
                  <a:srgbClr val="172E37"/>
                </a:solidFill>
              </a:rPr>
              <a:t>23 GW + 10 GW = 33 GW</a:t>
            </a:r>
            <a:endParaRPr lang="pl-PL" sz="1800" dirty="0"/>
          </a:p>
          <a:p>
            <a:pPr marL="0" lvl="0" indent="0">
              <a:spcBef>
                <a:spcPts val="0"/>
              </a:spcBef>
              <a:buClr>
                <a:srgbClr val="172E37"/>
              </a:buClr>
              <a:buSzPts val="1400"/>
              <a:buNone/>
            </a:pPr>
            <a:r>
              <a:rPr lang="pl-PL" sz="1800" b="1" dirty="0">
                <a:solidFill>
                  <a:srgbClr val="172E37"/>
                </a:solidFill>
              </a:rPr>
              <a:t>źródła pogodowo zależne OZE</a:t>
            </a:r>
            <a:endParaRPr lang="pl-PL" sz="18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800"/>
              <a:buNone/>
            </a:pPr>
            <a:endParaRPr lang="pl-PL" sz="19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800"/>
              <a:buNone/>
            </a:pPr>
            <a:r>
              <a:rPr lang="pl-PL" sz="1900" dirty="0"/>
              <a:t>Możliwości systemu: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800"/>
              <a:buNone/>
            </a:pPr>
            <a:r>
              <a:rPr lang="pl-PL" sz="1900" b="1" dirty="0">
                <a:solidFill>
                  <a:srgbClr val="172E37"/>
                </a:solidFill>
              </a:rPr>
              <a:t>KSE może przyjąć  w okresie letnim od 8 do 14 GW</a:t>
            </a:r>
            <a:endParaRPr sz="19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E37"/>
              </a:buClr>
              <a:buSzPts val="1800"/>
              <a:buNone/>
            </a:pPr>
            <a:r>
              <a:rPr lang="pl-PL" sz="1900" b="1" dirty="0">
                <a:solidFill>
                  <a:srgbClr val="172E37"/>
                </a:solidFill>
              </a:rPr>
              <a:t>KSE może przyjąć  w okresie zimowym od 14 do 20 GW</a:t>
            </a:r>
            <a:endParaRPr sz="19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D36"/>
              </a:buClr>
              <a:buSzPts val="1400"/>
              <a:buNone/>
            </a:pPr>
            <a:endParaRPr sz="1600" b="1" dirty="0">
              <a:solidFill>
                <a:srgbClr val="3D8BA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2D36"/>
              </a:buClr>
              <a:buSzPts val="1400"/>
              <a:buNone/>
            </a:pPr>
            <a:endParaRPr sz="1600" b="1" dirty="0">
              <a:solidFill>
                <a:srgbClr val="3D8BA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695" y="1621295"/>
            <a:ext cx="3646177" cy="4577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zablon prezentacji - biogazownie rolnicz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zablon prezentacji - biogazownie rolnicz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Pakiet 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Pakiet 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Pakiet 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Pakiet 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Pakiet 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648265-0660-4551-ae5d-2153c44afba3" xsi:nil="true"/>
    <_Flow_SignoffStatus xmlns="10daf826-c2ea-49ff-ac93-7eb5339d68f8" xsi:nil="true"/>
    <lcf76f155ced4ddcb4097134ff3c332f xmlns="10daf826-c2ea-49ff-ac93-7eb5339d68f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198FA6D94D2B4BA0A81B2D993426DC" ma:contentTypeVersion="19" ma:contentTypeDescription="Utwórz nowy dokument." ma:contentTypeScope="" ma:versionID="60d35d17f3c7b85a65a4a4b23b6ff4e4">
  <xsd:schema xmlns:xsd="http://www.w3.org/2001/XMLSchema" xmlns:xs="http://www.w3.org/2001/XMLSchema" xmlns:p="http://schemas.microsoft.com/office/2006/metadata/properties" xmlns:ns2="10daf826-c2ea-49ff-ac93-7eb5339d68f8" xmlns:ns3="66648265-0660-4551-ae5d-2153c44afba3" targetNamespace="http://schemas.microsoft.com/office/2006/metadata/properties" ma:root="true" ma:fieldsID="6d3b4758c1700cc256b95577b8086805" ns2:_="" ns3:_="">
    <xsd:import namespace="10daf826-c2ea-49ff-ac93-7eb5339d68f8"/>
    <xsd:import namespace="66648265-0660-4551-ae5d-2153c44afb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daf826-c2ea-49ff-ac93-7eb5339d68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i obrazów" ma:readOnly="false" ma:fieldId="{5cf76f15-5ced-4ddc-b409-7134ff3c332f}" ma:taxonomyMulti="true" ma:sspId="97825e3f-187c-4ab0-b8a0-917605c6ec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26" nillable="true" ma:displayName="Stan zatwierdzenia" ma:internalName="Stan_x0020_zatwierdzenia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648265-0660-4551-ae5d-2153c44afba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4771d41-f4a8-4c30-b708-a640c7a7989d}" ma:internalName="TaxCatchAll" ma:showField="CatchAllData" ma:web="66648265-0660-4551-ae5d-2153c44afb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374D1C-588A-430C-B7CA-B098954D42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84217A-1AFE-4FEF-A1C0-FB8F87BE066A}">
  <ds:schemaRefs>
    <ds:schemaRef ds:uri="http://schemas.microsoft.com/office/infopath/2007/PartnerControls"/>
    <ds:schemaRef ds:uri="66648265-0660-4551-ae5d-2153c44afba3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10daf826-c2ea-49ff-ac93-7eb5339d68f8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87D2497-F89F-400B-A0B3-AD40653931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daf826-c2ea-49ff-ac93-7eb5339d68f8"/>
    <ds:schemaRef ds:uri="66648265-0660-4551-ae5d-2153c44afb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1353</Words>
  <Application>Microsoft Office PowerPoint</Application>
  <PresentationFormat>Panoramiczny</PresentationFormat>
  <Paragraphs>278</Paragraphs>
  <Slides>33</Slides>
  <Notes>33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33</vt:i4>
      </vt:variant>
    </vt:vector>
  </HeadingPairs>
  <TitlesOfParts>
    <vt:vector size="44" baseType="lpstr">
      <vt:lpstr>Calibri</vt:lpstr>
      <vt:lpstr>Gill Sans</vt:lpstr>
      <vt:lpstr>Arial</vt:lpstr>
      <vt:lpstr>Noto Sans Symbols</vt:lpstr>
      <vt:lpstr>Jost Light</vt:lpstr>
      <vt:lpstr>Quattrocento Sans</vt:lpstr>
      <vt:lpstr>Montserrat</vt:lpstr>
      <vt:lpstr>Poppins</vt:lpstr>
      <vt:lpstr>Roboto</vt:lpstr>
      <vt:lpstr>szablon prezentacji - biogazownie rolnicze</vt:lpstr>
      <vt:lpstr>szablon prezentacji - biogazownie rolnicze</vt:lpstr>
      <vt:lpstr>Elastyczny rynek energii - Sytuacja na rynku elektroenergetycznym i Spółdzielnie Energetyczne bez możliwości sprzedaży nadwyżek na tym rynku.</vt:lpstr>
      <vt:lpstr>Prezentacja programu PowerPoint</vt:lpstr>
      <vt:lpstr>Prezentacja programu PowerPoint</vt:lpstr>
      <vt:lpstr>Prezentacja programu PowerPoint</vt:lpstr>
      <vt:lpstr>Co to jest Krajowy System Elektroenergetyczny KSE?</vt:lpstr>
      <vt:lpstr>Zapotrzebowanie na moc w KSE</vt:lpstr>
      <vt:lpstr>Struktura generacji – minimalne zapotrzebowanie</vt:lpstr>
      <vt:lpstr>Struktura generacji – maksymalne zapotrzebowanie</vt:lpstr>
      <vt:lpstr>Moce źródeł OZE w KSE</vt:lpstr>
      <vt:lpstr>Zapotrzebowanie vs cena</vt:lpstr>
      <vt:lpstr>Bilansowanie sieci</vt:lpstr>
      <vt:lpstr>Mapa KSE – pse.pl</vt:lpstr>
      <vt:lpstr>Zarządzanie pracą sieci – poziom centralny</vt:lpstr>
      <vt:lpstr>Godziny szczytu – pse.pl</vt:lpstr>
      <vt:lpstr>Wpływ OZE na ceny energii</vt:lpstr>
      <vt:lpstr>Wpływ OZE na ceny energii</vt:lpstr>
      <vt:lpstr>Zmiany strukturalne cen energii</vt:lpstr>
      <vt:lpstr>www.tge.pl</vt:lpstr>
      <vt:lpstr>Ceny ujemne</vt:lpstr>
      <vt:lpstr>Ceny ujemne rok 2024</vt:lpstr>
      <vt:lpstr>Ceny ujemne rok 2025</vt:lpstr>
      <vt:lpstr>Ceny energii na rynku SPOT</vt:lpstr>
      <vt:lpstr>Nowy rynek energii – jak się odnaleźć?</vt:lpstr>
      <vt:lpstr>Modele zakupu energii</vt:lpstr>
      <vt:lpstr>Społeczności energetyczne</vt:lpstr>
      <vt:lpstr>Zasób elastyczności</vt:lpstr>
      <vt:lpstr>Bilansowanie energii - autokonsumpcja</vt:lpstr>
      <vt:lpstr>Bilansowanie KSE- poziom lokalny</vt:lpstr>
      <vt:lpstr>Elastyczność energetyczna</vt:lpstr>
      <vt:lpstr>Usługi elastyczności</vt:lpstr>
      <vt:lpstr>Elastyczność energetyczna</vt:lpstr>
      <vt:lpstr>Wirtualna elektrownia</vt:lpstr>
      <vt:lpstr>Dziękuję za uwagę.  Paulina Sakwa T: 578 302 402 mail: ps@entropia.energy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Elastyczny rynek energii - Sytuacja na rynku elektroenergetycznym i Spółdzielnie Energetyczne bez możliwości sprzedaży nadwyżek na tym rynku.</dc:title>
  <dc:creator>Karpińska Joanna</dc:creator>
  <cp:lastModifiedBy>Olszewska-Brzezińska Emilia</cp:lastModifiedBy>
  <cp:revision>7</cp:revision>
  <dcterms:created xsi:type="dcterms:W3CDTF">2024-06-04T09:33:06Z</dcterms:created>
  <dcterms:modified xsi:type="dcterms:W3CDTF">2025-12-15T10:14:18Z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0x010100D3198FA6D94D2B4BA0A81B2D993426DC</vt:lpwstr>
  </property>
</Properties>
</file>